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865" r:id="rId2"/>
  </p:sldMasterIdLst>
  <p:notesMasterIdLst>
    <p:notesMasterId r:id="rId22"/>
  </p:notesMasterIdLst>
  <p:handoutMasterIdLst>
    <p:handoutMasterId r:id="rId23"/>
  </p:handoutMasterIdLst>
  <p:sldIdLst>
    <p:sldId id="369" r:id="rId3"/>
    <p:sldId id="332" r:id="rId4"/>
    <p:sldId id="383" r:id="rId5"/>
    <p:sldId id="370" r:id="rId6"/>
    <p:sldId id="379" r:id="rId7"/>
    <p:sldId id="406" r:id="rId8"/>
    <p:sldId id="409" r:id="rId9"/>
    <p:sldId id="392" r:id="rId10"/>
    <p:sldId id="394" r:id="rId11"/>
    <p:sldId id="378" r:id="rId12"/>
    <p:sldId id="410" r:id="rId13"/>
    <p:sldId id="381" r:id="rId14"/>
    <p:sldId id="407" r:id="rId15"/>
    <p:sldId id="415" r:id="rId16"/>
    <p:sldId id="414" r:id="rId17"/>
    <p:sldId id="393" r:id="rId18"/>
    <p:sldId id="411" r:id="rId19"/>
    <p:sldId id="412" r:id="rId20"/>
    <p:sldId id="371" r:id="rId21"/>
  </p:sldIdLst>
  <p:sldSz cx="12192000" cy="6858000"/>
  <p:notesSz cx="6797675" cy="9926638"/>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C00"/>
    <a:srgbClr val="2E3456"/>
    <a:srgbClr val="ED1C5F"/>
    <a:srgbClr val="0095DA"/>
    <a:srgbClr val="51534A"/>
    <a:srgbClr val="FF9900"/>
    <a:srgbClr val="00A4CF"/>
    <a:srgbClr val="41A940"/>
    <a:srgbClr val="2B2421"/>
    <a:srgbClr val="FF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07" autoAdjust="0"/>
    <p:restoredTop sz="94713"/>
  </p:normalViewPr>
  <p:slideViewPr>
    <p:cSldViewPr showGuides="1">
      <p:cViewPr varScale="1">
        <p:scale>
          <a:sx n="75" d="100"/>
          <a:sy n="75" d="100"/>
        </p:scale>
        <p:origin x="1162"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EFA49-A7AF-40DC-A7FD-34AB93C74B3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87A4A02-66A6-46AB-9ABA-EA0A2C3FE304}">
      <dgm:prSet phldrT="[Text]" custT="1"/>
      <dgm:spPr>
        <a:solidFill>
          <a:srgbClr val="42A940"/>
        </a:solidFill>
      </dgm:spPr>
      <dgm:t>
        <a:bodyPr/>
        <a:lstStyle/>
        <a:p>
          <a:r>
            <a:rPr lang="en-US" sz="2000" dirty="0">
              <a:solidFill>
                <a:srgbClr val="FFFFFF"/>
              </a:solidFill>
            </a:rPr>
            <a:t>Complexity – What modes of transportation do your use to ship your freight and how many locations do you ship from?</a:t>
          </a:r>
        </a:p>
      </dgm:t>
    </dgm:pt>
    <dgm:pt modelId="{FE3C7BCF-BD99-40F8-96C7-D5A97A08F406}" type="parTrans" cxnId="{BAB1952F-5CFC-457B-860D-237FA265A054}">
      <dgm:prSet/>
      <dgm:spPr/>
      <dgm:t>
        <a:bodyPr/>
        <a:lstStyle/>
        <a:p>
          <a:endParaRPr lang="en-US"/>
        </a:p>
      </dgm:t>
    </dgm:pt>
    <dgm:pt modelId="{0449D7C7-F34A-43E7-B661-C0A168BAC938}" type="sibTrans" cxnId="{BAB1952F-5CFC-457B-860D-237FA265A054}">
      <dgm:prSet/>
      <dgm:spPr/>
      <dgm:t>
        <a:bodyPr/>
        <a:lstStyle/>
        <a:p>
          <a:endParaRPr lang="en-US"/>
        </a:p>
      </dgm:t>
    </dgm:pt>
    <dgm:pt modelId="{CD8A6F43-C2F7-463A-8205-741EC79D6A1B}">
      <dgm:prSet phldrT="[Text]" custT="1"/>
      <dgm:spPr>
        <a:solidFill>
          <a:srgbClr val="34B233"/>
        </a:solidFill>
      </dgm:spPr>
      <dgm:t>
        <a:bodyPr/>
        <a:lstStyle/>
        <a:p>
          <a:r>
            <a:rPr lang="en-US" sz="2000" dirty="0">
              <a:solidFill>
                <a:srgbClr val="FFFFFF"/>
              </a:solidFill>
            </a:rPr>
            <a:t>Shipping Volume – how many shipments do you get out the door on an average day for parcel, LTL, FTL, Freight Forwarders, etc.</a:t>
          </a:r>
        </a:p>
      </dgm:t>
    </dgm:pt>
    <dgm:pt modelId="{81B06239-D21A-4824-A3DF-5BF6AC801D3F}" type="parTrans" cxnId="{2248932D-BDB0-42B6-AFAB-457C062AA0FE}">
      <dgm:prSet/>
      <dgm:spPr/>
      <dgm:t>
        <a:bodyPr/>
        <a:lstStyle/>
        <a:p>
          <a:endParaRPr lang="en-US"/>
        </a:p>
      </dgm:t>
    </dgm:pt>
    <dgm:pt modelId="{0F6934C0-EEF2-4E72-8C3C-1EC965BAC551}" type="sibTrans" cxnId="{2248932D-BDB0-42B6-AFAB-457C062AA0FE}">
      <dgm:prSet/>
      <dgm:spPr/>
      <dgm:t>
        <a:bodyPr/>
        <a:lstStyle/>
        <a:p>
          <a:endParaRPr lang="en-US"/>
        </a:p>
      </dgm:t>
    </dgm:pt>
    <dgm:pt modelId="{0554AC1F-D858-46C7-84A1-A3F4601E3B02}">
      <dgm:prSet phldrT="[Text]" custT="1"/>
      <dgm:spPr>
        <a:solidFill>
          <a:srgbClr val="34B233"/>
        </a:solidFill>
      </dgm:spPr>
      <dgm:t>
        <a:bodyPr/>
        <a:lstStyle/>
        <a:p>
          <a:r>
            <a:rPr lang="en-US" sz="2000" dirty="0">
              <a:solidFill>
                <a:srgbClr val="FFFFFF"/>
              </a:solidFill>
            </a:rPr>
            <a:t>Technology – what system or systems do your currently use to ship your orders?</a:t>
          </a:r>
        </a:p>
      </dgm:t>
    </dgm:pt>
    <dgm:pt modelId="{5806B612-88A2-40A6-87E5-33A53ECB4CEC}" type="parTrans" cxnId="{668DAD40-4DF1-495E-A187-90182C9F6F1E}">
      <dgm:prSet/>
      <dgm:spPr/>
      <dgm:t>
        <a:bodyPr/>
        <a:lstStyle/>
        <a:p>
          <a:endParaRPr lang="en-US"/>
        </a:p>
      </dgm:t>
    </dgm:pt>
    <dgm:pt modelId="{A6174B12-53A8-44FE-881D-E8F7A2E140E0}" type="sibTrans" cxnId="{668DAD40-4DF1-495E-A187-90182C9F6F1E}">
      <dgm:prSet/>
      <dgm:spPr/>
      <dgm:t>
        <a:bodyPr/>
        <a:lstStyle/>
        <a:p>
          <a:endParaRPr lang="en-US"/>
        </a:p>
      </dgm:t>
    </dgm:pt>
    <dgm:pt modelId="{A4929E1A-3BF1-412A-B6B6-59726863709A}" type="pres">
      <dgm:prSet presAssocID="{26AEFA49-A7AF-40DC-A7FD-34AB93C74B34}" presName="Name0" presStyleCnt="0">
        <dgm:presLayoutVars>
          <dgm:dir/>
          <dgm:animLvl val="lvl"/>
          <dgm:resizeHandles val="exact"/>
        </dgm:presLayoutVars>
      </dgm:prSet>
      <dgm:spPr/>
    </dgm:pt>
    <dgm:pt modelId="{33FA041B-3C23-4098-A165-5CF20E2B404F}" type="pres">
      <dgm:prSet presAssocID="{0554AC1F-D858-46C7-84A1-A3F4601E3B02}" presName="boxAndChildren" presStyleCnt="0"/>
      <dgm:spPr/>
    </dgm:pt>
    <dgm:pt modelId="{38A91E29-963C-4B5D-8F4A-70D477189018}" type="pres">
      <dgm:prSet presAssocID="{0554AC1F-D858-46C7-84A1-A3F4601E3B02}" presName="parentTextBox" presStyleLbl="node1" presStyleIdx="0" presStyleCnt="3"/>
      <dgm:spPr/>
    </dgm:pt>
    <dgm:pt modelId="{4FA75255-B592-439D-85DE-E11996B2E714}" type="pres">
      <dgm:prSet presAssocID="{0F6934C0-EEF2-4E72-8C3C-1EC965BAC551}" presName="sp" presStyleCnt="0"/>
      <dgm:spPr/>
    </dgm:pt>
    <dgm:pt modelId="{EF421119-7F7B-4D03-9D25-8E9419EDB21A}" type="pres">
      <dgm:prSet presAssocID="{CD8A6F43-C2F7-463A-8205-741EC79D6A1B}" presName="arrowAndChildren" presStyleCnt="0"/>
      <dgm:spPr/>
    </dgm:pt>
    <dgm:pt modelId="{419C2186-8F3E-4502-ABEA-88642AAE75C5}" type="pres">
      <dgm:prSet presAssocID="{CD8A6F43-C2F7-463A-8205-741EC79D6A1B}" presName="parentTextArrow" presStyleLbl="node1" presStyleIdx="1" presStyleCnt="3" custLinFactNeighborX="229" custLinFactNeighborY="4543"/>
      <dgm:spPr/>
    </dgm:pt>
    <dgm:pt modelId="{BE29BB4F-E163-4E43-8AD3-18D51D948EC6}" type="pres">
      <dgm:prSet presAssocID="{0449D7C7-F34A-43E7-B661-C0A168BAC938}" presName="sp" presStyleCnt="0"/>
      <dgm:spPr/>
    </dgm:pt>
    <dgm:pt modelId="{D337D8CF-F86A-4CE4-AF47-F45293AE03BB}" type="pres">
      <dgm:prSet presAssocID="{887A4A02-66A6-46AB-9ABA-EA0A2C3FE304}" presName="arrowAndChildren" presStyleCnt="0"/>
      <dgm:spPr/>
    </dgm:pt>
    <dgm:pt modelId="{6EDD49FE-FFF3-4502-B73F-2FEF1A11F30C}" type="pres">
      <dgm:prSet presAssocID="{887A4A02-66A6-46AB-9ABA-EA0A2C3FE304}" presName="parentTextArrow" presStyleLbl="node1" presStyleIdx="2" presStyleCnt="3"/>
      <dgm:spPr/>
    </dgm:pt>
  </dgm:ptLst>
  <dgm:cxnLst>
    <dgm:cxn modelId="{2248932D-BDB0-42B6-AFAB-457C062AA0FE}" srcId="{26AEFA49-A7AF-40DC-A7FD-34AB93C74B34}" destId="{CD8A6F43-C2F7-463A-8205-741EC79D6A1B}" srcOrd="1" destOrd="0" parTransId="{81B06239-D21A-4824-A3DF-5BF6AC801D3F}" sibTransId="{0F6934C0-EEF2-4E72-8C3C-1EC965BAC551}"/>
    <dgm:cxn modelId="{BAB1952F-5CFC-457B-860D-237FA265A054}" srcId="{26AEFA49-A7AF-40DC-A7FD-34AB93C74B34}" destId="{887A4A02-66A6-46AB-9ABA-EA0A2C3FE304}" srcOrd="0" destOrd="0" parTransId="{FE3C7BCF-BD99-40F8-96C7-D5A97A08F406}" sibTransId="{0449D7C7-F34A-43E7-B661-C0A168BAC938}"/>
    <dgm:cxn modelId="{668DAD40-4DF1-495E-A187-90182C9F6F1E}" srcId="{26AEFA49-A7AF-40DC-A7FD-34AB93C74B34}" destId="{0554AC1F-D858-46C7-84A1-A3F4601E3B02}" srcOrd="2" destOrd="0" parTransId="{5806B612-88A2-40A6-87E5-33A53ECB4CEC}" sibTransId="{A6174B12-53A8-44FE-881D-E8F7A2E140E0}"/>
    <dgm:cxn modelId="{221E5060-41EA-4E17-AA0E-65C366C90CFD}" type="presOf" srcId="{887A4A02-66A6-46AB-9ABA-EA0A2C3FE304}" destId="{6EDD49FE-FFF3-4502-B73F-2FEF1A11F30C}" srcOrd="0" destOrd="0" presId="urn:microsoft.com/office/officeart/2005/8/layout/process4"/>
    <dgm:cxn modelId="{60AEF142-FFFE-41B1-9206-598BDA75B1A9}" type="presOf" srcId="{26AEFA49-A7AF-40DC-A7FD-34AB93C74B34}" destId="{A4929E1A-3BF1-412A-B6B6-59726863709A}" srcOrd="0" destOrd="0" presId="urn:microsoft.com/office/officeart/2005/8/layout/process4"/>
    <dgm:cxn modelId="{80E727A7-C7EE-4A82-86CA-F6860BBE7802}" type="presOf" srcId="{CD8A6F43-C2F7-463A-8205-741EC79D6A1B}" destId="{419C2186-8F3E-4502-ABEA-88642AAE75C5}" srcOrd="0" destOrd="0" presId="urn:microsoft.com/office/officeart/2005/8/layout/process4"/>
    <dgm:cxn modelId="{FF775ABC-8811-4677-AF55-E28B2E949E85}" type="presOf" srcId="{0554AC1F-D858-46C7-84A1-A3F4601E3B02}" destId="{38A91E29-963C-4B5D-8F4A-70D477189018}" srcOrd="0" destOrd="0" presId="urn:microsoft.com/office/officeart/2005/8/layout/process4"/>
    <dgm:cxn modelId="{F6188CFD-7499-432D-A3C0-2B4961258470}" type="presParOf" srcId="{A4929E1A-3BF1-412A-B6B6-59726863709A}" destId="{33FA041B-3C23-4098-A165-5CF20E2B404F}" srcOrd="0" destOrd="0" presId="urn:microsoft.com/office/officeart/2005/8/layout/process4"/>
    <dgm:cxn modelId="{396906A5-BBB8-4244-B10E-3EC842D85E14}" type="presParOf" srcId="{33FA041B-3C23-4098-A165-5CF20E2B404F}" destId="{38A91E29-963C-4B5D-8F4A-70D477189018}" srcOrd="0" destOrd="0" presId="urn:microsoft.com/office/officeart/2005/8/layout/process4"/>
    <dgm:cxn modelId="{2BAE52DB-EC07-49DB-963C-482149915494}" type="presParOf" srcId="{A4929E1A-3BF1-412A-B6B6-59726863709A}" destId="{4FA75255-B592-439D-85DE-E11996B2E714}" srcOrd="1" destOrd="0" presId="urn:microsoft.com/office/officeart/2005/8/layout/process4"/>
    <dgm:cxn modelId="{AD0734A1-5C72-4766-AB34-383D5AE41B12}" type="presParOf" srcId="{A4929E1A-3BF1-412A-B6B6-59726863709A}" destId="{EF421119-7F7B-4D03-9D25-8E9419EDB21A}" srcOrd="2" destOrd="0" presId="urn:microsoft.com/office/officeart/2005/8/layout/process4"/>
    <dgm:cxn modelId="{EB29C8A9-8F98-479D-8C1A-730CE004EB4D}" type="presParOf" srcId="{EF421119-7F7B-4D03-9D25-8E9419EDB21A}" destId="{419C2186-8F3E-4502-ABEA-88642AAE75C5}" srcOrd="0" destOrd="0" presId="urn:microsoft.com/office/officeart/2005/8/layout/process4"/>
    <dgm:cxn modelId="{C36F5138-B8A3-4A23-A70B-84B8DE99FF92}" type="presParOf" srcId="{A4929E1A-3BF1-412A-B6B6-59726863709A}" destId="{BE29BB4F-E163-4E43-8AD3-18D51D948EC6}" srcOrd="3" destOrd="0" presId="urn:microsoft.com/office/officeart/2005/8/layout/process4"/>
    <dgm:cxn modelId="{168A4D89-2EAF-42C3-BECB-1273D2E1B2B1}" type="presParOf" srcId="{A4929E1A-3BF1-412A-B6B6-59726863709A}" destId="{D337D8CF-F86A-4CE4-AF47-F45293AE03BB}" srcOrd="4" destOrd="0" presId="urn:microsoft.com/office/officeart/2005/8/layout/process4"/>
    <dgm:cxn modelId="{78995BDB-9A84-4EEE-82A5-71B8BCCDD1BE}" type="presParOf" srcId="{D337D8CF-F86A-4CE4-AF47-F45293AE03BB}" destId="{6EDD49FE-FFF3-4502-B73F-2FEF1A11F30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91E29-963C-4B5D-8F4A-70D477189018}">
      <dsp:nvSpPr>
        <dsp:cNvPr id="0" name=""/>
        <dsp:cNvSpPr/>
      </dsp:nvSpPr>
      <dsp:spPr>
        <a:xfrm>
          <a:off x="0" y="3963799"/>
          <a:ext cx="7886700" cy="1301007"/>
        </a:xfrm>
        <a:prstGeom prst="rect">
          <a:avLst/>
        </a:prstGeom>
        <a:solidFill>
          <a:srgbClr val="34B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Technology – what system or systems do your currently use to ship your orders?</a:t>
          </a:r>
        </a:p>
      </dsp:txBody>
      <dsp:txXfrm>
        <a:off x="0" y="3963799"/>
        <a:ext cx="7886700" cy="1301007"/>
      </dsp:txXfrm>
    </dsp:sp>
    <dsp:sp modelId="{419C2186-8F3E-4502-ABEA-88642AAE75C5}">
      <dsp:nvSpPr>
        <dsp:cNvPr id="0" name=""/>
        <dsp:cNvSpPr/>
      </dsp:nvSpPr>
      <dsp:spPr>
        <a:xfrm rot="10800000">
          <a:off x="0" y="2073268"/>
          <a:ext cx="7886700" cy="2000949"/>
        </a:xfrm>
        <a:prstGeom prst="upArrowCallout">
          <a:avLst/>
        </a:prstGeom>
        <a:solidFill>
          <a:srgbClr val="34B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Shipping Volume – how many shipments do you get out the door on an average day for parcel, LTL, FTL, Freight Forwarders, etc.</a:t>
          </a:r>
        </a:p>
      </dsp:txBody>
      <dsp:txXfrm rot="10800000">
        <a:off x="0" y="2073268"/>
        <a:ext cx="7886700" cy="1300157"/>
      </dsp:txXfrm>
    </dsp:sp>
    <dsp:sp modelId="{6EDD49FE-FFF3-4502-B73F-2FEF1A11F30C}">
      <dsp:nvSpPr>
        <dsp:cNvPr id="0" name=""/>
        <dsp:cNvSpPr/>
      </dsp:nvSpPr>
      <dsp:spPr>
        <a:xfrm rot="10800000">
          <a:off x="0" y="930"/>
          <a:ext cx="7886700" cy="2000949"/>
        </a:xfrm>
        <a:prstGeom prst="upArrowCallout">
          <a:avLst/>
        </a:prstGeom>
        <a:solidFill>
          <a:srgbClr val="42A9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Complexity – What modes of transportation do your use to ship your freight and how many locations do you ship from?</a:t>
          </a:r>
        </a:p>
      </dsp:txBody>
      <dsp:txXfrm rot="10800000">
        <a:off x="0" y="930"/>
        <a:ext cx="7886700" cy="1300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D53666B-85D6-6645-ADA4-E0088834153F}" type="datetimeFigureOut">
              <a:rPr lang="en-US" smtClean="0"/>
              <a:t>6/10/2019</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610545-018B-9B41-83C4-633863149D73}" type="slidenum">
              <a:rPr lang="en-US" smtClean="0"/>
              <a:t>‹#›</a:t>
            </a:fld>
            <a:endParaRPr lang="en-US" dirty="0"/>
          </a:p>
        </p:txBody>
      </p:sp>
    </p:spTree>
    <p:extLst>
      <p:ext uri="{BB962C8B-B14F-4D97-AF65-F5344CB8AC3E}">
        <p14:creationId xmlns:p14="http://schemas.microsoft.com/office/powerpoint/2010/main" val="3362469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E69956-1D35-48D8-975B-008F541E06B3}" type="datetimeFigureOut">
              <a:rPr lang="en-GB" smtClean="0"/>
              <a:t>10/06/2019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69E77B-23F2-4D26-B3FA-6109AB5D8139}" type="slidenum">
              <a:rPr lang="en-GB" smtClean="0"/>
              <a:t>‹#›</a:t>
            </a:fld>
            <a:endParaRPr lang="en-GB" dirty="0"/>
          </a:p>
        </p:txBody>
      </p:sp>
    </p:spTree>
    <p:extLst>
      <p:ext uri="{BB962C8B-B14F-4D97-AF65-F5344CB8AC3E}">
        <p14:creationId xmlns:p14="http://schemas.microsoft.com/office/powerpoint/2010/main" val="18176664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9E77B-23F2-4D26-B3FA-6109AB5D8139}" type="slidenum">
              <a:rPr lang="en-GB" smtClean="0"/>
              <a:pPr/>
              <a:t>3</a:t>
            </a:fld>
            <a:endParaRPr lang="en-GB" dirty="0"/>
          </a:p>
        </p:txBody>
      </p:sp>
    </p:spTree>
    <p:extLst>
      <p:ext uri="{BB962C8B-B14F-4D97-AF65-F5344CB8AC3E}">
        <p14:creationId xmlns:p14="http://schemas.microsoft.com/office/powerpoint/2010/main" val="240882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E90F-19F6-4286-9B2B-F744E95C6C57}" type="slidenum">
              <a:rPr lang="en-US" smtClean="0"/>
              <a:t>9</a:t>
            </a:fld>
            <a:endParaRPr lang="en-US" dirty="0"/>
          </a:p>
        </p:txBody>
      </p:sp>
    </p:spTree>
    <p:extLst>
      <p:ext uri="{BB962C8B-B14F-4D97-AF65-F5344CB8AC3E}">
        <p14:creationId xmlns:p14="http://schemas.microsoft.com/office/powerpoint/2010/main" val="34052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E4E65-1BFE-DA4F-B748-BA49517D8833}" type="slidenum">
              <a:rPr lang="en-US" smtClean="0"/>
              <a:t>10</a:t>
            </a:fld>
            <a:endParaRPr lang="en-US" dirty="0"/>
          </a:p>
        </p:txBody>
      </p:sp>
    </p:spTree>
    <p:extLst>
      <p:ext uri="{BB962C8B-B14F-4D97-AF65-F5344CB8AC3E}">
        <p14:creationId xmlns:p14="http://schemas.microsoft.com/office/powerpoint/2010/main" val="176468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E4E65-1BFE-DA4F-B748-BA49517D8833}" type="slidenum">
              <a:rPr lang="en-US" smtClean="0"/>
              <a:t>11</a:t>
            </a:fld>
            <a:endParaRPr lang="en-US" dirty="0"/>
          </a:p>
        </p:txBody>
      </p:sp>
    </p:spTree>
    <p:extLst>
      <p:ext uri="{BB962C8B-B14F-4D97-AF65-F5344CB8AC3E}">
        <p14:creationId xmlns:p14="http://schemas.microsoft.com/office/powerpoint/2010/main" val="266332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eaLnBrk="1" hangingPunct="1"/>
            <a:fld id="{B6080907-0E47-460A-BC97-B653D977D446}" type="slidenum">
              <a:rPr lang="en-US" altLang="en-US"/>
              <a:pPr eaLnBrk="1" hangingPunct="1"/>
              <a:t>13</a:t>
            </a:fld>
            <a:endParaRPr lang="en-US" alt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extLst>
      <p:ext uri="{BB962C8B-B14F-4D97-AF65-F5344CB8AC3E}">
        <p14:creationId xmlns:p14="http://schemas.microsoft.com/office/powerpoint/2010/main" val="214833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062F7-9771-4A9D-A987-18B36D97F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426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emf"/><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2E3456"/>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p>
        </p:txBody>
      </p:sp>
      <p:sp>
        <p:nvSpPr>
          <p:cNvPr id="2" name="Title 1"/>
          <p:cNvSpPr>
            <a:spLocks noGrp="1"/>
          </p:cNvSpPr>
          <p:nvPr>
            <p:ph type="ctrTitle" hasCustomPrompt="1"/>
          </p:nvPr>
        </p:nvSpPr>
        <p:spPr bwMode="gray">
          <a:xfrm>
            <a:off x="381000" y="2971800"/>
            <a:ext cx="11430000" cy="762000"/>
          </a:xfrm>
        </p:spPr>
        <p:txBody>
          <a:bodyPr anchor="t" anchorCtr="0"/>
          <a:lstStyle>
            <a:lvl1pPr algn="ctr">
              <a:defRPr sz="4800" b="1" baseline="0">
                <a:solidFill>
                  <a:srgbClr val="00F5E1"/>
                </a:solidFill>
              </a:defRPr>
            </a:lvl1pPr>
          </a:lstStyle>
          <a:p>
            <a:r>
              <a:rPr lang="en-US" noProof="0" dirty="0"/>
              <a:t>Divider slide main heading</a:t>
            </a:r>
          </a:p>
        </p:txBody>
      </p:sp>
      <p:sp>
        <p:nvSpPr>
          <p:cNvPr id="3" name="Subtitle 2"/>
          <p:cNvSpPr>
            <a:spLocks noGrp="1"/>
          </p:cNvSpPr>
          <p:nvPr>
            <p:ph type="subTitle" idx="1" hasCustomPrompt="1"/>
          </p:nvPr>
        </p:nvSpPr>
        <p:spPr bwMode="gray">
          <a:xfrm>
            <a:off x="381000" y="3886201"/>
            <a:ext cx="11430000" cy="717612"/>
          </a:xfrm>
        </p:spPr>
        <p:txBody>
          <a:bodyPr/>
          <a:lstStyle>
            <a:lvl1pPr marL="0" indent="0" algn="ctr">
              <a:lnSpc>
                <a:spcPct val="100000"/>
              </a:lnSpc>
              <a:spcBef>
                <a:spcPts val="0"/>
              </a:spcBef>
              <a:spcAft>
                <a:spcPts val="600"/>
              </a:spcAft>
              <a:buNone/>
              <a:defRPr sz="1800" b="0" baseline="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Slide divider subheading</a:t>
            </a:r>
          </a:p>
        </p:txBody>
      </p:sp>
      <p:pic>
        <p:nvPicPr>
          <p:cNvPr id="7" name="Picture 6"/>
          <p:cNvPicPr>
            <a:picLocks noChangeAspect="1"/>
          </p:cNvPicPr>
          <p:nvPr userDrawn="1"/>
        </p:nvPicPr>
        <p:blipFill>
          <a:blip r:embed="rId2"/>
          <a:stretch>
            <a:fillRect/>
          </a:stretch>
        </p:blipFill>
        <p:spPr bwMode="gray">
          <a:xfrm>
            <a:off x="5486400" y="365761"/>
            <a:ext cx="1236488" cy="473063"/>
          </a:xfrm>
          <a:prstGeom prst="rect">
            <a:avLst/>
          </a:prstGeom>
          <a:noFill/>
          <a:ln>
            <a:noFill/>
          </a:ln>
        </p:spPr>
      </p:pic>
    </p:spTree>
    <p:extLst>
      <p:ext uri="{BB962C8B-B14F-4D97-AF65-F5344CB8AC3E}">
        <p14:creationId xmlns:p14="http://schemas.microsoft.com/office/powerpoint/2010/main" val="25581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1000" y="365760"/>
            <a:ext cx="9677400" cy="1143000"/>
          </a:xfrm>
        </p:spPr>
        <p:txBody>
          <a:bodyPr/>
          <a:lstStyle/>
          <a:p>
            <a:r>
              <a:rPr lang="en-US" noProof="0" dirty="0"/>
              <a:t>Click to edit master title style</a:t>
            </a:r>
          </a:p>
        </p:txBody>
      </p:sp>
      <p:sp>
        <p:nvSpPr>
          <p:cNvPr id="3" name="Content Placeholder 2"/>
          <p:cNvSpPr>
            <a:spLocks noGrp="1"/>
          </p:cNvSpPr>
          <p:nvPr>
            <p:ph idx="1" hasCustomPrompt="1"/>
          </p:nvPr>
        </p:nvSpPr>
        <p:spPr bwMode="gray">
          <a:xfrm>
            <a:off x="381000" y="1600200"/>
            <a:ext cx="11430000" cy="4876800"/>
          </a:xfrm>
        </p:spPr>
        <p:txBody>
          <a:bodyPr/>
          <a:lstStyle>
            <a:lvl1pPr>
              <a:spcBef>
                <a:spcPts val="1200"/>
              </a:spcBef>
              <a:defRPr b="0"/>
            </a:lvl1pPr>
            <a:lvl2pPr marL="687600" indent="-342891">
              <a:buFont typeface="Arial" panose="020B0604020202020204" pitchFamily="34" charset="0"/>
              <a:buChar char="-"/>
              <a:defRPr/>
            </a:lvl2pPr>
            <a:lvl3pPr marL="914400" indent="-342900">
              <a:buFont typeface="Arial" panose="020B0604020202020204" pitchFamily="34" charset="0"/>
              <a:buChar char="•"/>
              <a:defRPr/>
            </a:lvl3pPr>
            <a:lvl5pPr marL="1144800" indent="-342891">
              <a:buFont typeface="Arial" panose="020B0604020202020204" pitchFamily="34" charset="0"/>
              <a:buChar char="-"/>
              <a:defRPr/>
            </a:lvl5pPr>
            <a:lvl6pPr marL="1375200" indent="-342900">
              <a:buFont typeface="Arial" panose="020B0604020202020204" pitchFamily="34" charset="0"/>
              <a:buChar char="•"/>
              <a:defRPr/>
            </a:lvl6pPr>
          </a:lstStyle>
          <a:p>
            <a:pPr lvl="0"/>
            <a:r>
              <a:rPr lang="en-US" noProof="0" dirty="0"/>
              <a:t>Click to edit master text styles</a:t>
            </a:r>
          </a:p>
          <a:p>
            <a:pPr lvl="1"/>
            <a:r>
              <a:rPr lang="en-US" noProof="0" dirty="0"/>
              <a:t>Second level</a:t>
            </a:r>
          </a:p>
          <a:p>
            <a:pPr lvl="2"/>
            <a:r>
              <a:rPr lang="en-US" noProof="0" dirty="0"/>
              <a:t>Third level</a:t>
            </a:r>
          </a:p>
          <a:p>
            <a:pPr lvl="4"/>
            <a:r>
              <a:rPr lang="en-US" noProof="0" dirty="0"/>
              <a:t>Fourth level</a:t>
            </a:r>
          </a:p>
          <a:p>
            <a:pPr lvl="5"/>
            <a:r>
              <a:rPr lang="en-US" noProof="0" dirty="0"/>
              <a:t>Fifth level</a:t>
            </a:r>
          </a:p>
        </p:txBody>
      </p:sp>
      <p:sp>
        <p:nvSpPr>
          <p:cNvPr id="4" name="Date Placeholder 3"/>
          <p:cNvSpPr>
            <a:spLocks noGrp="1"/>
          </p:cNvSpPr>
          <p:nvPr>
            <p:ph type="dt" sz="half" idx="10"/>
          </p:nvPr>
        </p:nvSpPr>
        <p:spPr>
          <a:xfrm>
            <a:off x="381000" y="6477000"/>
            <a:ext cx="2743200" cy="304800"/>
          </a:xfrm>
          <a:prstGeom prst="rect">
            <a:avLst/>
          </a:prstGeom>
        </p:spPr>
        <p:txBody>
          <a:bodyPr/>
          <a:lstStyle/>
          <a:p>
            <a:fld id="{20276D9A-6155-4A2F-BFF2-8F19D2B2F2A2}" type="datetimeFigureOut">
              <a:rPr lang="en-GB" smtClean="0"/>
              <a:t>10/06/2019</a:t>
            </a:fld>
            <a:endParaRPr lang="en-GB" dirty="0"/>
          </a:p>
        </p:txBody>
      </p:sp>
      <p:sp>
        <p:nvSpPr>
          <p:cNvPr id="5" name="Slide Number Placeholder 4"/>
          <p:cNvSpPr>
            <a:spLocks noGrp="1"/>
          </p:cNvSpPr>
          <p:nvPr>
            <p:ph type="sldNum" sz="quarter" idx="11"/>
          </p:nvPr>
        </p:nvSpPr>
        <p:spPr>
          <a:xfrm>
            <a:off x="9067800" y="6477000"/>
            <a:ext cx="2743200" cy="304800"/>
          </a:xfrm>
          <a:prstGeom prst="rect">
            <a:avLst/>
          </a:prstGeom>
        </p:spPr>
        <p:txBody>
          <a:bodyPr/>
          <a:lstStyle/>
          <a:p>
            <a:fld id="{22925DD8-3989-4F38-A397-562A6B78DD95}" type="slidenum">
              <a:rPr lang="en-GB" smtClean="0"/>
              <a:t>‹#›</a:t>
            </a:fld>
            <a:endParaRPr lang="en-GB" dirty="0"/>
          </a:p>
        </p:txBody>
      </p:sp>
    </p:spTree>
    <p:extLst>
      <p:ext uri="{BB962C8B-B14F-4D97-AF65-F5344CB8AC3E}">
        <p14:creationId xmlns:p14="http://schemas.microsoft.com/office/powerpoint/2010/main" val="2058259774"/>
      </p:ext>
    </p:extLst>
  </p:cSld>
  <p:clrMapOvr>
    <a:masterClrMapping/>
  </p:clrMapOvr>
  <p:extLst mod="1">
    <p:ext uri="{DCECCB84-F9BA-43D5-87BE-67443E8EF086}">
      <p15:sldGuideLst xmlns:p15="http://schemas.microsoft.com/office/powerpoint/2012/main">
        <p15:guide id="1" pos="3840">
          <p15:clr>
            <a:srgbClr val="FBAE40"/>
          </p15:clr>
        </p15:guide>
        <p15:guide id="2" pos="7439">
          <p15:clr>
            <a:srgbClr val="FBAE40"/>
          </p15:clr>
        </p15:guide>
        <p15:guide id="3" orient="horz" pos="3838">
          <p15:clr>
            <a:srgbClr val="FBAE40"/>
          </p15:clr>
        </p15:guide>
        <p15:guide id="4" orient="horz" pos="4133">
          <p15:clr>
            <a:srgbClr val="FBAE40"/>
          </p15:clr>
        </p15:guide>
        <p15:guide id="5" orient="horz" pos="132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9677400" cy="1143000"/>
          </a:xfrm>
        </p:spPr>
        <p:txBody>
          <a:bodyPr/>
          <a:lstStyle>
            <a:lvl1pPr>
              <a:defRPr baseline="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6" name="Slide Number Placeholder 5"/>
          <p:cNvSpPr>
            <a:spLocks noGrp="1"/>
          </p:cNvSpPr>
          <p:nvPr>
            <p:ph type="sldNum" sz="quarter" idx="12"/>
          </p:nvPr>
        </p:nvSpPr>
        <p:spPr>
          <a:xfrm>
            <a:off x="1295400" y="528637"/>
            <a:ext cx="0" cy="0"/>
          </a:xfrm>
        </p:spPr>
        <p:txBody>
          <a:bodyPr/>
          <a:lstStyle/>
          <a:p>
            <a:endParaRPr lang="en-GB" dirty="0"/>
          </a:p>
        </p:txBody>
      </p:sp>
    </p:spTree>
    <p:extLst>
      <p:ext uri="{BB962C8B-B14F-4D97-AF65-F5344CB8AC3E}">
        <p14:creationId xmlns:p14="http://schemas.microsoft.com/office/powerpoint/2010/main" val="9610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9018" y="1935162"/>
            <a:ext cx="5380567" cy="426878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16651" y="1928813"/>
            <a:ext cx="5380565" cy="4271962"/>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173A23-9EAF-448F-A700-9AC7A106503C}" type="slidenum">
              <a:rPr lang="en-GB" smtClean="0"/>
              <a:pPr/>
              <a:t>‹#›</a:t>
            </a:fld>
            <a:endParaRPr lang="en-GB" dirty="0"/>
          </a:p>
        </p:txBody>
      </p:sp>
    </p:spTree>
    <p:extLst>
      <p:ext uri="{BB962C8B-B14F-4D97-AF65-F5344CB8AC3E}">
        <p14:creationId xmlns:p14="http://schemas.microsoft.com/office/powerpoint/2010/main" val="2830889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tx1">
              <a:lumMod val="20000"/>
              <a:lumOff val="80000"/>
            </a:schemeClr>
          </a:solidFill>
          <a:ln>
            <a:noFill/>
          </a:ln>
        </p:spPr>
        <p:txBody>
          <a:bodyPr/>
          <a:lstStyle>
            <a:lvl1pPr marL="0" indent="0" algn="ctr">
              <a:buNone/>
              <a:defRPr sz="1800">
                <a:solidFill>
                  <a:schemeClr val="tx2"/>
                </a:solidFill>
              </a:defRPr>
            </a:lvl1pPr>
          </a:lstStyle>
          <a:p>
            <a:pPr lvl="0"/>
            <a:endParaRPr lang="en-US" noProof="0" dirty="0"/>
          </a:p>
        </p:txBody>
      </p:sp>
    </p:spTree>
    <p:extLst>
      <p:ext uri="{BB962C8B-B14F-4D97-AF65-F5344CB8AC3E}">
        <p14:creationId xmlns:p14="http://schemas.microsoft.com/office/powerpoint/2010/main" val="4246094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3" name="Straight Connector 2"/>
          <p:cNvCxnSpPr/>
          <p:nvPr userDrawn="1"/>
        </p:nvCxnSpPr>
        <p:spPr>
          <a:xfrm>
            <a:off x="5283200" y="963613"/>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sz="quarter" idx="10"/>
          </p:nvPr>
        </p:nvSpPr>
        <p:spPr>
          <a:xfrm>
            <a:off x="381000" y="4015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7482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2"/>
          <p:cNvSpPr>
            <a:spLocks noGrp="1"/>
          </p:cNvSpPr>
          <p:nvPr>
            <p:ph type="pic" sz="quarter" idx="13"/>
          </p:nvPr>
        </p:nvSpPr>
        <p:spPr>
          <a:xfrm>
            <a:off x="2688817" y="1948629"/>
            <a:ext cx="1498171" cy="1498171"/>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7" name="Picture Placeholder 2"/>
          <p:cNvSpPr>
            <a:spLocks noGrp="1"/>
          </p:cNvSpPr>
          <p:nvPr>
            <p:ph type="pic" sz="quarter" idx="14"/>
          </p:nvPr>
        </p:nvSpPr>
        <p:spPr>
          <a:xfrm>
            <a:off x="2688816" y="3989062"/>
            <a:ext cx="1498171" cy="1498171"/>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6791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1" y="0"/>
            <a:ext cx="5919536" cy="6858000"/>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205395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us -1">
    <p:spTree>
      <p:nvGrpSpPr>
        <p:cNvPr id="1" name=""/>
        <p:cNvGrpSpPr/>
        <p:nvPr/>
      </p:nvGrpSpPr>
      <p:grpSpPr>
        <a:xfrm>
          <a:off x="0" y="0"/>
          <a:ext cx="0" cy="0"/>
          <a:chOff x="0" y="0"/>
          <a:chExt cx="0" cy="0"/>
        </a:xfrm>
      </p:grpSpPr>
      <p:cxnSp>
        <p:nvCxnSpPr>
          <p:cNvPr id="3" name="Straight Connector 2"/>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49974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026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3" name="Rectangle 2"/>
          <p:cNvSpPr/>
          <p:nvPr userDrawn="1"/>
        </p:nvSpPr>
        <p:spPr>
          <a:xfrm>
            <a:off x="11285538" y="5681663"/>
            <a:ext cx="771525" cy="117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Picture Placeholder 3"/>
          <p:cNvSpPr>
            <a:spLocks noGrp="1"/>
          </p:cNvSpPr>
          <p:nvPr>
            <p:ph type="pic" sz="quarter" idx="10"/>
          </p:nvPr>
        </p:nvSpPr>
        <p:spPr>
          <a:xfrm>
            <a:off x="0" y="0"/>
            <a:ext cx="12192000" cy="6858000"/>
          </a:xfrm>
          <a:prstGeom prst="rtTriangle">
            <a:avLst/>
          </a:prstGeom>
          <a:solidFill>
            <a:schemeClr val="tx1">
              <a:lumMod val="20000"/>
              <a:lumOff val="80000"/>
            </a:schemeClr>
          </a:solidFill>
        </p:spPr>
        <p:txBody>
          <a:bodyPr/>
          <a:lstStyle>
            <a:lvl1pPr marL="0" indent="0">
              <a:buNone/>
              <a:defRPr/>
            </a:lvl1pPr>
          </a:lstStyle>
          <a:p>
            <a:pPr lvl="0"/>
            <a:endParaRPr lang="en-US" noProof="0" dirty="0"/>
          </a:p>
        </p:txBody>
      </p:sp>
    </p:spTree>
    <p:extLst>
      <p:ext uri="{BB962C8B-B14F-4D97-AF65-F5344CB8AC3E}">
        <p14:creationId xmlns:p14="http://schemas.microsoft.com/office/powerpoint/2010/main" val="34900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S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557" t="18090" r="8041" b="14070"/>
          <a:stretch/>
        </p:blipFill>
        <p:spPr>
          <a:xfrm>
            <a:off x="0" y="0"/>
            <a:ext cx="12192000" cy="6858000"/>
          </a:xfrm>
          <a:prstGeom prst="rect">
            <a:avLst/>
          </a:prstGeom>
        </p:spPr>
      </p:pic>
      <p:pic>
        <p:nvPicPr>
          <p:cNvPr id="6" name="Picture 5"/>
          <p:cNvPicPr>
            <a:picLocks noChangeAspect="1"/>
          </p:cNvPicPr>
          <p:nvPr userDrawn="1"/>
        </p:nvPicPr>
        <p:blipFill>
          <a:blip r:embed="rId3"/>
          <a:stretch>
            <a:fillRect/>
          </a:stretch>
        </p:blipFill>
        <p:spPr bwMode="gray">
          <a:xfrm>
            <a:off x="10479024" y="365761"/>
            <a:ext cx="1236488" cy="473063"/>
          </a:xfrm>
          <a:prstGeom prst="rect">
            <a:avLst/>
          </a:prstGeom>
          <a:noFill/>
          <a:ln>
            <a:noFill/>
          </a:ln>
        </p:spPr>
      </p:pic>
      <p:sp>
        <p:nvSpPr>
          <p:cNvPr id="9" name="Content Placeholder 2"/>
          <p:cNvSpPr txBox="1">
            <a:spLocks/>
          </p:cNvSpPr>
          <p:nvPr userDrawn="1"/>
        </p:nvSpPr>
        <p:spPr bwMode="gray">
          <a:xfrm>
            <a:off x="457200" y="457200"/>
            <a:ext cx="5394960" cy="5943600"/>
          </a:xfrm>
          <a:prstGeom prst="rect">
            <a:avLst/>
          </a:prstGeom>
          <a:solidFill>
            <a:schemeClr val="bg1"/>
          </a:solidFill>
        </p:spPr>
        <p:txBody>
          <a:bodyPr vert="horz" lIns="274320" tIns="228600" rIns="274320" bIns="22860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tx1"/>
                </a:solidFill>
              </a:rPr>
              <a:t>What we do</a:t>
            </a:r>
          </a:p>
        </p:txBody>
      </p:sp>
      <p:sp>
        <p:nvSpPr>
          <p:cNvPr id="10" name="Content Placeholder 2"/>
          <p:cNvSpPr txBox="1">
            <a:spLocks/>
          </p:cNvSpPr>
          <p:nvPr userDrawn="1"/>
        </p:nvSpPr>
        <p:spPr bwMode="gray">
          <a:xfrm>
            <a:off x="762000" y="1600200"/>
            <a:ext cx="4800600" cy="402336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GB" sz="1800" b="1" dirty="0">
                <a:solidFill>
                  <a:srgbClr val="51534A"/>
                </a:solidFill>
              </a:rPr>
              <a:t>Sage is the market leader for integrated accounting, payroll and payment systems, supporting the ambition of the world’s entrepreneurs.</a:t>
            </a:r>
          </a:p>
          <a:p>
            <a:r>
              <a:rPr lang="en-GB" sz="1800" dirty="0">
                <a:solidFill>
                  <a:srgbClr val="51534A"/>
                </a:solidFill>
              </a:rPr>
              <a:t>Sage began as a small business in the UK 30 years ago and over 13000 colleagues now support millions of entrepreneurs across 23 countries as they power the global economy. We reinvent and simplify business accounting through brilliant technology, working with a thriving community of entrepreneurs, business owners, tradespeople, accountants, partners and developers. And as a FTSE 100 business, we are active in supporting our local communities and invest in making a real difference through the philanthropy of the </a:t>
            </a:r>
          </a:p>
          <a:p>
            <a:r>
              <a:rPr lang="en-GB" sz="1800" dirty="0">
                <a:solidFill>
                  <a:srgbClr val="51534A"/>
                </a:solidFill>
              </a:rPr>
              <a:t>Sage Foundation. </a:t>
            </a:r>
          </a:p>
        </p:txBody>
      </p:sp>
    </p:spTree>
    <p:extLst>
      <p:ext uri="{BB962C8B-B14F-4D97-AF65-F5344CB8AC3E}">
        <p14:creationId xmlns:p14="http://schemas.microsoft.com/office/powerpoint/2010/main" val="3878436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3" name="Rectangle 2"/>
          <p:cNvSpPr/>
          <p:nvPr userDrawn="1"/>
        </p:nvSpPr>
        <p:spPr>
          <a:xfrm>
            <a:off x="0" y="5661025"/>
            <a:ext cx="769938" cy="1174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icture Placeholder 6"/>
          <p:cNvSpPr>
            <a:spLocks noGrp="1"/>
          </p:cNvSpPr>
          <p:nvPr>
            <p:ph type="pic" sz="quarter" idx="12"/>
          </p:nvPr>
        </p:nvSpPr>
        <p:spPr>
          <a:xfrm>
            <a:off x="0" y="0"/>
            <a:ext cx="12192000" cy="6858000"/>
          </a:xfrm>
          <a:custGeom>
            <a:avLst/>
            <a:gdLst>
              <a:gd name="connsiteX0" fmla="*/ 0 w 5517816"/>
              <a:gd name="connsiteY0" fmla="*/ 3529932 h 3529932"/>
              <a:gd name="connsiteX1" fmla="*/ 0 w 5517816"/>
              <a:gd name="connsiteY1" fmla="*/ 0 h 3529932"/>
              <a:gd name="connsiteX2" fmla="*/ 5517816 w 5517816"/>
              <a:gd name="connsiteY2" fmla="*/ 3529932 h 3529932"/>
              <a:gd name="connsiteX3" fmla="*/ 0 w 5517816"/>
              <a:gd name="connsiteY3" fmla="*/ 3529932 h 3529932"/>
              <a:gd name="connsiteX0" fmla="*/ 4925595 w 4925595"/>
              <a:gd name="connsiteY0" fmla="*/ 3529932 h 3529932"/>
              <a:gd name="connsiteX1" fmla="*/ 4925595 w 4925595"/>
              <a:gd name="connsiteY1" fmla="*/ 0 h 3529932"/>
              <a:gd name="connsiteX2" fmla="*/ 0 w 4925595"/>
              <a:gd name="connsiteY2" fmla="*/ 3513890 h 3529932"/>
              <a:gd name="connsiteX3" fmla="*/ 4925595 w 4925595"/>
              <a:gd name="connsiteY3" fmla="*/ 3529932 h 3529932"/>
              <a:gd name="connsiteX0" fmla="*/ 4951519 w 4951519"/>
              <a:gd name="connsiteY0" fmla="*/ 3529932 h 3529932"/>
              <a:gd name="connsiteX1" fmla="*/ 4951519 w 4951519"/>
              <a:gd name="connsiteY1" fmla="*/ 0 h 3529932"/>
              <a:gd name="connsiteX2" fmla="*/ 0 w 4951519"/>
              <a:gd name="connsiteY2" fmla="*/ 3525803 h 3529932"/>
              <a:gd name="connsiteX3" fmla="*/ 4951519 w 4951519"/>
              <a:gd name="connsiteY3" fmla="*/ 3529932 h 3529932"/>
            </a:gdLst>
            <a:ahLst/>
            <a:cxnLst>
              <a:cxn ang="0">
                <a:pos x="connsiteX0" y="connsiteY0"/>
              </a:cxn>
              <a:cxn ang="0">
                <a:pos x="connsiteX1" y="connsiteY1"/>
              </a:cxn>
              <a:cxn ang="0">
                <a:pos x="connsiteX2" y="connsiteY2"/>
              </a:cxn>
              <a:cxn ang="0">
                <a:pos x="connsiteX3" y="connsiteY3"/>
              </a:cxn>
            </a:cxnLst>
            <a:rect l="l" t="t" r="r" b="b"/>
            <a:pathLst>
              <a:path w="4951519" h="3529932">
                <a:moveTo>
                  <a:pt x="4951519" y="3529932"/>
                </a:moveTo>
                <a:lnTo>
                  <a:pt x="4951519" y="0"/>
                </a:lnTo>
                <a:lnTo>
                  <a:pt x="0" y="3525803"/>
                </a:lnTo>
                <a:lnTo>
                  <a:pt x="4951519" y="3529932"/>
                </a:lnTo>
                <a:close/>
              </a:path>
            </a:pathLst>
          </a:custGeom>
          <a:solidFill>
            <a:schemeClr val="tx1">
              <a:lumMod val="20000"/>
              <a:lumOff val="80000"/>
            </a:schemeClr>
          </a:solidFill>
        </p:spPr>
        <p:txBody>
          <a:bodyPr anchor="ctr"/>
          <a:lstStyle>
            <a:lvl1pPr marL="0" indent="0" algn="r">
              <a:buNone/>
              <a:defRPr/>
            </a:lvl1pPr>
          </a:lstStyle>
          <a:p>
            <a:pPr lvl="0"/>
            <a:endParaRPr lang="en-US" noProof="0" dirty="0"/>
          </a:p>
        </p:txBody>
      </p:sp>
    </p:spTree>
    <p:extLst>
      <p:ext uri="{BB962C8B-B14F-4D97-AF65-F5344CB8AC3E}">
        <p14:creationId xmlns:p14="http://schemas.microsoft.com/office/powerpoint/2010/main" val="119633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out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99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ust Header">
    <p:spTree>
      <p:nvGrpSpPr>
        <p:cNvPr id="1" name=""/>
        <p:cNvGrpSpPr/>
        <p:nvPr/>
      </p:nvGrpSpPr>
      <p:grpSpPr>
        <a:xfrm>
          <a:off x="0" y="0"/>
          <a:ext cx="0" cy="0"/>
          <a:chOff x="0" y="0"/>
          <a:chExt cx="0" cy="0"/>
        </a:xfrm>
      </p:grpSpPr>
      <p:cxnSp>
        <p:nvCxnSpPr>
          <p:cNvPr id="3" name="Straight Connector 2"/>
          <p:cNvCxnSpPr/>
          <p:nvPr userDrawn="1"/>
        </p:nvCxnSpPr>
        <p:spPr>
          <a:xfrm>
            <a:off x="5283200" y="963613"/>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p:nvPr>
        </p:nvSpPr>
        <p:spPr>
          <a:xfrm>
            <a:off x="381000" y="4015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830559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Slide Without Text">
    <p:spTree>
      <p:nvGrpSpPr>
        <p:cNvPr id="1" name=""/>
        <p:cNvGrpSpPr/>
        <p:nvPr/>
      </p:nvGrpSpPr>
      <p:grpSpPr>
        <a:xfrm>
          <a:off x="0" y="0"/>
          <a:ext cx="0" cy="0"/>
          <a:chOff x="0" y="0"/>
          <a:chExt cx="0" cy="0"/>
        </a:xfrm>
      </p:grpSpPr>
      <p:cxnSp>
        <p:nvCxnSpPr>
          <p:cNvPr id="3" name="Straight Connector 2"/>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48666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Slide Without Text &amp; Footer">
    <p:spTree>
      <p:nvGrpSpPr>
        <p:cNvPr id="1" name=""/>
        <p:cNvGrpSpPr/>
        <p:nvPr/>
      </p:nvGrpSpPr>
      <p:grpSpPr>
        <a:xfrm>
          <a:off x="0" y="0"/>
          <a:ext cx="0" cy="0"/>
          <a:chOff x="0" y="0"/>
          <a:chExt cx="0" cy="0"/>
        </a:xfrm>
      </p:grpSpPr>
      <p:sp>
        <p:nvSpPr>
          <p:cNvPr id="3" name="Rectangle 2"/>
          <p:cNvSpPr/>
          <p:nvPr userDrawn="1"/>
        </p:nvSpPr>
        <p:spPr>
          <a:xfrm>
            <a:off x="0" y="5326063"/>
            <a:ext cx="12192000" cy="153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190597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cxnSp>
        <p:nvCxnSpPr>
          <p:cNvPr id="3" name="Straight Connector 2"/>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709138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Slide Without Footer">
    <p:spTree>
      <p:nvGrpSpPr>
        <p:cNvPr id="1" name=""/>
        <p:cNvGrpSpPr/>
        <p:nvPr/>
      </p:nvGrpSpPr>
      <p:grpSpPr>
        <a:xfrm>
          <a:off x="0" y="0"/>
          <a:ext cx="0" cy="0"/>
          <a:chOff x="0" y="0"/>
          <a:chExt cx="0" cy="0"/>
        </a:xfrm>
      </p:grpSpPr>
      <p:sp>
        <p:nvSpPr>
          <p:cNvPr id="3" name="Rectangle 2"/>
          <p:cNvSpPr/>
          <p:nvPr userDrawn="1"/>
        </p:nvSpPr>
        <p:spPr>
          <a:xfrm>
            <a:off x="0" y="5326063"/>
            <a:ext cx="12192000" cy="153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47166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 Slide -2">
    <p:spTree>
      <p:nvGrpSpPr>
        <p:cNvPr id="1" name=""/>
        <p:cNvGrpSpPr/>
        <p:nvPr/>
      </p:nvGrpSpPr>
      <p:grpSpPr>
        <a:xfrm>
          <a:off x="0" y="0"/>
          <a:ext cx="0" cy="0"/>
          <a:chOff x="0" y="0"/>
          <a:chExt cx="0" cy="0"/>
        </a:xfrm>
      </p:grpSpPr>
      <p:cxnSp>
        <p:nvCxnSpPr>
          <p:cNvPr id="3" name="Straight Connector 2"/>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37586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Slide -2 Without Footer">
    <p:spTree>
      <p:nvGrpSpPr>
        <p:cNvPr id="1" name=""/>
        <p:cNvGrpSpPr/>
        <p:nvPr/>
      </p:nvGrpSpPr>
      <p:grpSpPr>
        <a:xfrm>
          <a:off x="0" y="0"/>
          <a:ext cx="0" cy="0"/>
          <a:chOff x="0" y="0"/>
          <a:chExt cx="0" cy="0"/>
        </a:xfrm>
      </p:grpSpPr>
      <p:sp>
        <p:nvSpPr>
          <p:cNvPr id="3" name="Rectangle 2"/>
          <p:cNvSpPr/>
          <p:nvPr userDrawn="1"/>
        </p:nvSpPr>
        <p:spPr>
          <a:xfrm>
            <a:off x="0" y="6086475"/>
            <a:ext cx="12192000" cy="7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04262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s -1">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700872" y="1401175"/>
            <a:ext cx="3919255" cy="2160897"/>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700872" y="3769381"/>
            <a:ext cx="3919255" cy="2160897"/>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6"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6769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2330" t="21568" b="12761"/>
          <a:stretch/>
        </p:blipFill>
        <p:spPr>
          <a:xfrm>
            <a:off x="0" y="0"/>
            <a:ext cx="12192000" cy="6858000"/>
          </a:xfrm>
          <a:prstGeom prst="rect">
            <a:avLst/>
          </a:prstGeom>
        </p:spPr>
      </p:pic>
      <p:pic>
        <p:nvPicPr>
          <p:cNvPr id="6" name="Picture 5"/>
          <p:cNvPicPr>
            <a:picLocks noChangeAspect="1"/>
          </p:cNvPicPr>
          <p:nvPr userDrawn="1"/>
        </p:nvPicPr>
        <p:blipFill>
          <a:blip r:embed="rId3"/>
          <a:stretch>
            <a:fillRect/>
          </a:stretch>
        </p:blipFill>
        <p:spPr bwMode="gray">
          <a:xfrm>
            <a:off x="10479024" y="365761"/>
            <a:ext cx="1236488" cy="473063"/>
          </a:xfrm>
          <a:prstGeom prst="rect">
            <a:avLst/>
          </a:prstGeom>
          <a:noFill/>
          <a:ln>
            <a:noFill/>
          </a:ln>
        </p:spPr>
      </p:pic>
      <p:sp>
        <p:nvSpPr>
          <p:cNvPr id="9" name="Content Placeholder 2"/>
          <p:cNvSpPr txBox="1">
            <a:spLocks/>
          </p:cNvSpPr>
          <p:nvPr userDrawn="1"/>
        </p:nvSpPr>
        <p:spPr bwMode="gray">
          <a:xfrm>
            <a:off x="381000" y="381000"/>
            <a:ext cx="9601200" cy="1143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bg1"/>
                </a:solidFill>
              </a:rPr>
              <a:t>Our vision</a:t>
            </a:r>
          </a:p>
        </p:txBody>
      </p:sp>
      <p:sp>
        <p:nvSpPr>
          <p:cNvPr id="10" name="Content Placeholder 2"/>
          <p:cNvSpPr txBox="1">
            <a:spLocks/>
          </p:cNvSpPr>
          <p:nvPr userDrawn="1"/>
        </p:nvSpPr>
        <p:spPr bwMode="gray">
          <a:xfrm>
            <a:off x="381000" y="2743200"/>
            <a:ext cx="11430000" cy="3429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r>
              <a:rPr lang="en-US" sz="3600" b="1" dirty="0">
                <a:solidFill>
                  <a:schemeClr val="bg1"/>
                </a:solidFill>
              </a:rPr>
              <a:t>We energize the success of businesses</a:t>
            </a:r>
          </a:p>
          <a:p>
            <a:pPr algn="ctr"/>
            <a:r>
              <a:rPr lang="en-US" sz="3600" b="1" dirty="0">
                <a:solidFill>
                  <a:schemeClr val="bg1"/>
                </a:solidFill>
              </a:rPr>
              <a:t>around the world through the imagination</a:t>
            </a:r>
          </a:p>
          <a:p>
            <a:pPr algn="ctr"/>
            <a:r>
              <a:rPr lang="en-US" sz="3600" b="1" dirty="0">
                <a:solidFill>
                  <a:schemeClr val="bg1"/>
                </a:solidFill>
              </a:rPr>
              <a:t>of our people and smart technology.</a:t>
            </a:r>
          </a:p>
        </p:txBody>
      </p:sp>
    </p:spTree>
    <p:extLst>
      <p:ext uri="{BB962C8B-B14F-4D97-AF65-F5344CB8AC3E}">
        <p14:creationId xmlns:p14="http://schemas.microsoft.com/office/powerpoint/2010/main" val="1769189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s -2">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p:nvPr>
        </p:nvSpPr>
        <p:spPr>
          <a:xfrm>
            <a:off x="8058614" y="1476102"/>
            <a:ext cx="3738562" cy="5381897"/>
          </a:xfrm>
          <a:prstGeom prst="rect">
            <a:avLst/>
          </a:prstGeom>
        </p:spPr>
        <p:txBody>
          <a:bodyPr/>
          <a:lstStyle>
            <a:lvl1pPr marL="0" indent="0" algn="ctr">
              <a:buNone/>
              <a:defRPr sz="1600">
                <a:solidFill>
                  <a:schemeClr val="tx2"/>
                </a:solidFill>
              </a:defRPr>
            </a:lvl1pPr>
          </a:lstStyle>
          <a:p>
            <a:pPr lvl="0"/>
            <a:endParaRPr lang="en-US" noProof="0" dirty="0"/>
          </a:p>
        </p:txBody>
      </p:sp>
      <p:sp>
        <p:nvSpPr>
          <p:cNvPr id="24"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87950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3">
    <p:spTree>
      <p:nvGrpSpPr>
        <p:cNvPr id="1" name=""/>
        <p:cNvGrpSpPr/>
        <p:nvPr/>
      </p:nvGrpSpPr>
      <p:grpSpPr>
        <a:xfrm>
          <a:off x="0" y="0"/>
          <a:ext cx="0" cy="0"/>
          <a:chOff x="0" y="0"/>
          <a:chExt cx="0" cy="0"/>
        </a:xfrm>
      </p:grpSpPr>
      <p:cxnSp>
        <p:nvCxnSpPr>
          <p:cNvPr id="15" name="Straight Connector 1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4133882" y="1562307"/>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6396226" y="1562307"/>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5"/>
          </p:nvPr>
        </p:nvSpPr>
        <p:spPr>
          <a:xfrm>
            <a:off x="8658570" y="1562307"/>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6"/>
          </p:nvPr>
        </p:nvSpPr>
        <p:spPr>
          <a:xfrm>
            <a:off x="4133882" y="3978189"/>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17"/>
          </p:nvPr>
        </p:nvSpPr>
        <p:spPr>
          <a:xfrm>
            <a:off x="6396226" y="3978189"/>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18"/>
          </p:nvPr>
        </p:nvSpPr>
        <p:spPr>
          <a:xfrm>
            <a:off x="8658570" y="3978189"/>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30"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Picture Placeholder 2"/>
          <p:cNvSpPr>
            <a:spLocks noGrp="1"/>
          </p:cNvSpPr>
          <p:nvPr>
            <p:ph type="pic" sz="quarter" idx="19"/>
          </p:nvPr>
        </p:nvSpPr>
        <p:spPr>
          <a:xfrm>
            <a:off x="1871538" y="1562307"/>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33" name="Picture Placeholder 2"/>
          <p:cNvSpPr>
            <a:spLocks noGrp="1"/>
          </p:cNvSpPr>
          <p:nvPr>
            <p:ph type="pic" sz="quarter" idx="20"/>
          </p:nvPr>
        </p:nvSpPr>
        <p:spPr>
          <a:xfrm>
            <a:off x="1871538" y="3978189"/>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821368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s -4">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3"/>
          </p:nvPr>
        </p:nvSpPr>
        <p:spPr>
          <a:xfrm>
            <a:off x="876060" y="2025965"/>
            <a:ext cx="1290122" cy="1290122"/>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4"/>
          </p:nvPr>
        </p:nvSpPr>
        <p:spPr>
          <a:xfrm>
            <a:off x="876060" y="4089635"/>
            <a:ext cx="1290122" cy="1290122"/>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5"/>
          </p:nvPr>
        </p:nvSpPr>
        <p:spPr>
          <a:xfrm>
            <a:off x="6439477" y="2025965"/>
            <a:ext cx="1290122" cy="1290122"/>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9"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1" name="Picture Placeholder 2"/>
          <p:cNvSpPr>
            <a:spLocks noGrp="1"/>
          </p:cNvSpPr>
          <p:nvPr>
            <p:ph type="pic" sz="quarter" idx="16"/>
          </p:nvPr>
        </p:nvSpPr>
        <p:spPr>
          <a:xfrm>
            <a:off x="6439477" y="4089635"/>
            <a:ext cx="1290122" cy="1290122"/>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3292966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5">
    <p:spTree>
      <p:nvGrpSpPr>
        <p:cNvPr id="1" name=""/>
        <p:cNvGrpSpPr/>
        <p:nvPr/>
      </p:nvGrpSpPr>
      <p:grpSpPr>
        <a:xfrm>
          <a:off x="0" y="0"/>
          <a:ext cx="0" cy="0"/>
          <a:chOff x="0" y="0"/>
          <a:chExt cx="0" cy="0"/>
        </a:xfrm>
      </p:grpSpPr>
      <p:cxnSp>
        <p:nvCxnSpPr>
          <p:cNvPr id="15" name="Straight Connector 1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6149663" y="1929365"/>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7949117" y="1929365"/>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153113" y="3726652"/>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9748571" y="1929365"/>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14" name="Picture Placeholder 2"/>
          <p:cNvSpPr>
            <a:spLocks noGrp="1"/>
          </p:cNvSpPr>
          <p:nvPr>
            <p:ph type="pic" sz="quarter" idx="16"/>
          </p:nvPr>
        </p:nvSpPr>
        <p:spPr>
          <a:xfrm>
            <a:off x="7952567" y="3726652"/>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16" name="Picture Placeholder 2"/>
          <p:cNvSpPr>
            <a:spLocks noGrp="1"/>
          </p:cNvSpPr>
          <p:nvPr>
            <p:ph type="pic" sz="quarter" idx="17"/>
          </p:nvPr>
        </p:nvSpPr>
        <p:spPr>
          <a:xfrm>
            <a:off x="9752019" y="3726652"/>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30"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Picture Placeholder 2"/>
          <p:cNvSpPr>
            <a:spLocks noGrp="1"/>
          </p:cNvSpPr>
          <p:nvPr>
            <p:ph type="pic" sz="quarter" idx="18"/>
          </p:nvPr>
        </p:nvSpPr>
        <p:spPr>
          <a:xfrm>
            <a:off x="747853" y="1929365"/>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33" name="Picture Placeholder 2"/>
          <p:cNvSpPr>
            <a:spLocks noGrp="1"/>
          </p:cNvSpPr>
          <p:nvPr>
            <p:ph type="pic" sz="quarter" idx="19"/>
          </p:nvPr>
        </p:nvSpPr>
        <p:spPr>
          <a:xfrm>
            <a:off x="2547307" y="1929365"/>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34" name="Picture Placeholder 2"/>
          <p:cNvSpPr>
            <a:spLocks noGrp="1"/>
          </p:cNvSpPr>
          <p:nvPr>
            <p:ph type="pic" sz="quarter" idx="20"/>
          </p:nvPr>
        </p:nvSpPr>
        <p:spPr>
          <a:xfrm>
            <a:off x="751303" y="3726652"/>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35" name="Picture Placeholder 2"/>
          <p:cNvSpPr>
            <a:spLocks noGrp="1"/>
          </p:cNvSpPr>
          <p:nvPr>
            <p:ph type="pic" sz="quarter" idx="21"/>
          </p:nvPr>
        </p:nvSpPr>
        <p:spPr>
          <a:xfrm>
            <a:off x="4346761" y="1929365"/>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36" name="Picture Placeholder 2"/>
          <p:cNvSpPr>
            <a:spLocks noGrp="1"/>
          </p:cNvSpPr>
          <p:nvPr>
            <p:ph type="pic" sz="quarter" idx="22"/>
          </p:nvPr>
        </p:nvSpPr>
        <p:spPr>
          <a:xfrm>
            <a:off x="2550757" y="3726652"/>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
        <p:nvSpPr>
          <p:cNvPr id="37" name="Picture Placeholder 2"/>
          <p:cNvSpPr>
            <a:spLocks noGrp="1"/>
          </p:cNvSpPr>
          <p:nvPr>
            <p:ph type="pic" sz="quarter" idx="23"/>
          </p:nvPr>
        </p:nvSpPr>
        <p:spPr>
          <a:xfrm>
            <a:off x="4350209" y="3726652"/>
            <a:ext cx="1741412" cy="1742695"/>
          </a:xfrm>
          <a:prstGeom prst="rect">
            <a:avLst/>
          </a:prstGeom>
          <a:solidFill>
            <a:schemeClr val="tx1">
              <a:lumMod val="20000"/>
              <a:lumOff val="80000"/>
            </a:schemeClr>
          </a:solidFill>
          <a:ln>
            <a:noFill/>
          </a:ln>
        </p:spPr>
        <p:txBody>
          <a:bodyPr/>
          <a:lstStyle>
            <a:lvl1pPr marL="0" indent="0" algn="ctr">
              <a:buNone/>
              <a:defRPr sz="1100">
                <a:solidFill>
                  <a:schemeClr val="tx2"/>
                </a:solidFill>
              </a:defRPr>
            </a:lvl1pPr>
          </a:lstStyle>
          <a:p>
            <a:pPr lvl="0"/>
            <a:endParaRPr lang="en-US" noProof="0" dirty="0"/>
          </a:p>
        </p:txBody>
      </p:sp>
    </p:spTree>
    <p:extLst>
      <p:ext uri="{BB962C8B-B14F-4D97-AF65-F5344CB8AC3E}">
        <p14:creationId xmlns:p14="http://schemas.microsoft.com/office/powerpoint/2010/main" val="2481484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6">
    <p:spTree>
      <p:nvGrpSpPr>
        <p:cNvPr id="1" name=""/>
        <p:cNvGrpSpPr/>
        <p:nvPr/>
      </p:nvGrpSpPr>
      <p:grpSpPr>
        <a:xfrm>
          <a:off x="0" y="0"/>
          <a:ext cx="0" cy="0"/>
          <a:chOff x="0" y="0"/>
          <a:chExt cx="0" cy="0"/>
        </a:xfrm>
      </p:grpSpPr>
      <p:cxnSp>
        <p:nvCxnSpPr>
          <p:cNvPr id="9" name="Straight Connector 8"/>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662055" y="1356552"/>
            <a:ext cx="1669962" cy="147842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62055" y="2888317"/>
            <a:ext cx="1669962" cy="147842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2404830" y="1363578"/>
            <a:ext cx="3412738" cy="3003163"/>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8" name="Picture Placeholder 2"/>
          <p:cNvSpPr>
            <a:spLocks noGrp="1"/>
          </p:cNvSpPr>
          <p:nvPr>
            <p:ph type="pic" sz="quarter" idx="16"/>
          </p:nvPr>
        </p:nvSpPr>
        <p:spPr>
          <a:xfrm>
            <a:off x="662055" y="4436123"/>
            <a:ext cx="1669962" cy="147842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9" name="Picture Placeholder 2"/>
          <p:cNvSpPr>
            <a:spLocks noGrp="1"/>
          </p:cNvSpPr>
          <p:nvPr>
            <p:ph type="pic" sz="quarter" idx="17"/>
          </p:nvPr>
        </p:nvSpPr>
        <p:spPr>
          <a:xfrm>
            <a:off x="2404830" y="4436123"/>
            <a:ext cx="1669962" cy="147842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4" name="Picture Placeholder 2"/>
          <p:cNvSpPr>
            <a:spLocks noGrp="1"/>
          </p:cNvSpPr>
          <p:nvPr>
            <p:ph type="pic" sz="quarter" idx="18"/>
          </p:nvPr>
        </p:nvSpPr>
        <p:spPr>
          <a:xfrm>
            <a:off x="4147606" y="4436123"/>
            <a:ext cx="1669962" cy="147842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32"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55405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 -7">
    <p:spTree>
      <p:nvGrpSpPr>
        <p:cNvPr id="1" name=""/>
        <p:cNvGrpSpPr/>
        <p:nvPr/>
      </p:nvGrpSpPr>
      <p:grpSpPr>
        <a:xfrm>
          <a:off x="0" y="0"/>
          <a:ext cx="0" cy="0"/>
          <a:chOff x="0" y="0"/>
          <a:chExt cx="0" cy="0"/>
        </a:xfrm>
      </p:grpSpPr>
      <p:cxnSp>
        <p:nvCxnSpPr>
          <p:cNvPr id="6" name="Straight Connector 5"/>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p:nvPr>
        </p:nvSpPr>
        <p:spPr>
          <a:xfrm>
            <a:off x="6908075" y="2079223"/>
            <a:ext cx="2046288" cy="2046288"/>
          </a:xfrm>
          <a:prstGeom prst="round2Diag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8765979" y="3701705"/>
            <a:ext cx="2046288" cy="2046288"/>
          </a:xfrm>
          <a:prstGeom prst="round2Diag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9109965" y="1524939"/>
            <a:ext cx="2046288" cy="2046288"/>
          </a:xfrm>
          <a:prstGeom prst="round2Diag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444029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s -8">
    <p:spTree>
      <p:nvGrpSpPr>
        <p:cNvPr id="1" name=""/>
        <p:cNvGrpSpPr/>
        <p:nvPr/>
      </p:nvGrpSpPr>
      <p:grpSpPr>
        <a:xfrm>
          <a:off x="0" y="0"/>
          <a:ext cx="0" cy="0"/>
          <a:chOff x="0" y="0"/>
          <a:chExt cx="0" cy="0"/>
        </a:xfrm>
      </p:grpSpPr>
      <p:cxnSp>
        <p:nvCxnSpPr>
          <p:cNvPr id="6" name="Straight Connector 5"/>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p:nvPr>
        </p:nvSpPr>
        <p:spPr>
          <a:xfrm>
            <a:off x="6615421" y="2448878"/>
            <a:ext cx="2526742" cy="2526742"/>
          </a:xfrm>
          <a:prstGeom prst="flowChartDecision">
            <a:avLst/>
          </a:prstGeom>
          <a:solidFill>
            <a:schemeClr val="tx1">
              <a:lumMod val="20000"/>
              <a:lumOff val="80000"/>
            </a:schemeClr>
          </a:solidFill>
        </p:spPr>
        <p:txBody>
          <a:bodyPr/>
          <a:lstStyle>
            <a:lvl1pPr marL="0" indent="0" algn="ctr">
              <a:buNone/>
              <a:defRPr sz="14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8528328" y="3396696"/>
            <a:ext cx="2526742" cy="2526742"/>
          </a:xfrm>
          <a:prstGeom prst="flowChartDecision">
            <a:avLst/>
          </a:prstGeom>
          <a:solidFill>
            <a:schemeClr val="tx1">
              <a:lumMod val="20000"/>
              <a:lumOff val="80000"/>
            </a:schemeClr>
          </a:solidFill>
        </p:spPr>
        <p:txBody>
          <a:bodyPr/>
          <a:lstStyle>
            <a:lvl1pPr marL="0" indent="0" algn="ctr">
              <a:buNone/>
              <a:defRPr sz="14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8600500" y="1593957"/>
            <a:ext cx="2526742" cy="2526742"/>
          </a:xfrm>
          <a:prstGeom prst="flowChartDecision">
            <a:avLst/>
          </a:prstGeom>
          <a:solidFill>
            <a:schemeClr val="tx1">
              <a:lumMod val="20000"/>
              <a:lumOff val="80000"/>
            </a:schemeClr>
          </a:solidFill>
        </p:spPr>
        <p:txBody>
          <a:bodyPr/>
          <a:lstStyle>
            <a:lvl1pPr marL="0" indent="0" algn="ctr">
              <a:buNone/>
              <a:defRPr sz="1400">
                <a:solidFill>
                  <a:schemeClr val="tx2"/>
                </a:solidFill>
              </a:defRPr>
            </a:lvl1pPr>
          </a:lstStyle>
          <a:p>
            <a:pPr lvl="0"/>
            <a:endParaRPr lang="en-US" noProof="0" dirty="0"/>
          </a:p>
        </p:txBody>
      </p:sp>
      <p:sp>
        <p:nvSpPr>
          <p:cNvPr id="2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640251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s -9">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Picture Placeholder 2"/>
          <p:cNvSpPr>
            <a:spLocks noGrp="1"/>
          </p:cNvSpPr>
          <p:nvPr>
            <p:ph type="pic" sz="quarter" idx="12"/>
          </p:nvPr>
        </p:nvSpPr>
        <p:spPr>
          <a:xfrm>
            <a:off x="4534841" y="1594392"/>
            <a:ext cx="2048436" cy="3655149"/>
          </a:xfrm>
          <a:prstGeom prst="parallelogram">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13"/>
          </p:nvPr>
        </p:nvSpPr>
        <p:spPr>
          <a:xfrm>
            <a:off x="7770494" y="1594392"/>
            <a:ext cx="2048436" cy="3655149"/>
          </a:xfrm>
          <a:prstGeom prst="parallelogram">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8" name="Picture Placeholder 2"/>
          <p:cNvSpPr>
            <a:spLocks noGrp="1"/>
          </p:cNvSpPr>
          <p:nvPr>
            <p:ph type="pic" sz="quarter" idx="14"/>
          </p:nvPr>
        </p:nvSpPr>
        <p:spPr>
          <a:xfrm>
            <a:off x="6064025" y="2223478"/>
            <a:ext cx="2048436" cy="3655149"/>
          </a:xfrm>
          <a:prstGeom prst="parallelogram">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9" name="Picture Placeholder 2"/>
          <p:cNvSpPr>
            <a:spLocks noGrp="1"/>
          </p:cNvSpPr>
          <p:nvPr>
            <p:ph type="pic" sz="quarter" idx="15"/>
          </p:nvPr>
        </p:nvSpPr>
        <p:spPr>
          <a:xfrm>
            <a:off x="9299678" y="2223478"/>
            <a:ext cx="2048436" cy="3655149"/>
          </a:xfrm>
          <a:prstGeom prst="parallelogram">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1"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512616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s -10">
    <p:spTree>
      <p:nvGrpSpPr>
        <p:cNvPr id="1" name=""/>
        <p:cNvGrpSpPr/>
        <p:nvPr/>
      </p:nvGrpSpPr>
      <p:grpSpPr>
        <a:xfrm>
          <a:off x="0" y="0"/>
          <a:ext cx="0" cy="0"/>
          <a:chOff x="0" y="0"/>
          <a:chExt cx="0" cy="0"/>
        </a:xfrm>
      </p:grpSpPr>
      <p:cxnSp>
        <p:nvCxnSpPr>
          <p:cNvPr id="6" name="Straight Connector 5"/>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p:nvPr>
        </p:nvSpPr>
        <p:spPr>
          <a:xfrm>
            <a:off x="908329" y="1713451"/>
            <a:ext cx="2046288" cy="2046288"/>
          </a:xfrm>
          <a:prstGeom prst="ellipse">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1990158" y="3604690"/>
            <a:ext cx="2046288" cy="2046288"/>
          </a:xfrm>
          <a:prstGeom prst="ellipse">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3071986" y="1713451"/>
            <a:ext cx="2046288" cy="2046288"/>
          </a:xfrm>
          <a:prstGeom prst="ellipse">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0577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s -11">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7"/>
          </p:nvPr>
        </p:nvSpPr>
        <p:spPr>
          <a:xfrm>
            <a:off x="6946711" y="2014020"/>
            <a:ext cx="4864290" cy="3166281"/>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7463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1198" b="4428"/>
          <a:stretch/>
        </p:blipFill>
        <p:spPr>
          <a:xfrm>
            <a:off x="0" y="0"/>
            <a:ext cx="12192000" cy="6858000"/>
          </a:xfrm>
          <a:prstGeom prst="rect">
            <a:avLst/>
          </a:prstGeom>
        </p:spPr>
      </p:pic>
      <p:pic>
        <p:nvPicPr>
          <p:cNvPr id="6" name="Picture 5"/>
          <p:cNvPicPr>
            <a:picLocks noChangeAspect="1"/>
          </p:cNvPicPr>
          <p:nvPr userDrawn="1"/>
        </p:nvPicPr>
        <p:blipFill>
          <a:blip r:embed="rId3"/>
          <a:stretch>
            <a:fillRect/>
          </a:stretch>
        </p:blipFill>
        <p:spPr bwMode="gray">
          <a:xfrm>
            <a:off x="10479024" y="365761"/>
            <a:ext cx="1236488" cy="473063"/>
          </a:xfrm>
          <a:prstGeom prst="rect">
            <a:avLst/>
          </a:prstGeom>
          <a:noFill/>
          <a:ln>
            <a:noFill/>
          </a:ln>
        </p:spPr>
      </p:pic>
      <p:sp>
        <p:nvSpPr>
          <p:cNvPr id="9" name="Content Placeholder 2"/>
          <p:cNvSpPr txBox="1">
            <a:spLocks/>
          </p:cNvSpPr>
          <p:nvPr userDrawn="1"/>
        </p:nvSpPr>
        <p:spPr bwMode="gray">
          <a:xfrm>
            <a:off x="381000" y="381000"/>
            <a:ext cx="9601200" cy="1143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bg1"/>
                </a:solidFill>
              </a:rPr>
              <a:t>Our values</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3700" y="2514600"/>
            <a:ext cx="1320800" cy="1320800"/>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9050" y="2362200"/>
            <a:ext cx="1485900" cy="1485900"/>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45700" y="2489200"/>
            <a:ext cx="1320800" cy="1320800"/>
          </a:xfrm>
          <a:prstGeom prst="rect">
            <a:avLst/>
          </a:pr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90045" y="2522489"/>
            <a:ext cx="1439911" cy="1439911"/>
          </a:xfrm>
          <a:prstGeom prst="rect">
            <a:avLst/>
          </a:prstGeom>
        </p:spPr>
      </p:pic>
      <p:sp>
        <p:nvSpPr>
          <p:cNvPr id="16" name="Content Placeholder 2"/>
          <p:cNvSpPr txBox="1">
            <a:spLocks/>
          </p:cNvSpPr>
          <p:nvPr userDrawn="1"/>
        </p:nvSpPr>
        <p:spPr bwMode="gray">
          <a:xfrm>
            <a:off x="2895600" y="3886200"/>
            <a:ext cx="18288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Velocity</a:t>
            </a:r>
          </a:p>
        </p:txBody>
      </p:sp>
      <p:sp>
        <p:nvSpPr>
          <p:cNvPr id="17" name="Content Placeholder 2"/>
          <p:cNvSpPr txBox="1">
            <a:spLocks/>
          </p:cNvSpPr>
          <p:nvPr userDrawn="1"/>
        </p:nvSpPr>
        <p:spPr bwMode="gray">
          <a:xfrm>
            <a:off x="5105401" y="3886200"/>
            <a:ext cx="2057399"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Do the right thing</a:t>
            </a:r>
          </a:p>
        </p:txBody>
      </p:sp>
      <p:sp>
        <p:nvSpPr>
          <p:cNvPr id="18" name="Content Placeholder 2"/>
          <p:cNvSpPr txBox="1">
            <a:spLocks/>
          </p:cNvSpPr>
          <p:nvPr userDrawn="1"/>
        </p:nvSpPr>
        <p:spPr bwMode="gray">
          <a:xfrm>
            <a:off x="7467600" y="3886200"/>
            <a:ext cx="18288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Innovate</a:t>
            </a:r>
          </a:p>
        </p:txBody>
      </p:sp>
      <p:sp>
        <p:nvSpPr>
          <p:cNvPr id="19" name="Content Placeholder 2"/>
          <p:cNvSpPr txBox="1">
            <a:spLocks/>
          </p:cNvSpPr>
          <p:nvPr userDrawn="1"/>
        </p:nvSpPr>
        <p:spPr bwMode="gray">
          <a:xfrm>
            <a:off x="9677400" y="3886200"/>
            <a:ext cx="20574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Make a difference</a:t>
            </a:r>
          </a:p>
        </p:txBody>
      </p:sp>
      <p:sp>
        <p:nvSpPr>
          <p:cNvPr id="20" name="Content Placeholder 2"/>
          <p:cNvSpPr txBox="1">
            <a:spLocks/>
          </p:cNvSpPr>
          <p:nvPr userDrawn="1"/>
        </p:nvSpPr>
        <p:spPr bwMode="gray">
          <a:xfrm>
            <a:off x="457200" y="4444313"/>
            <a:ext cx="1981200" cy="1070919"/>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100" b="0" spc="0" dirty="0">
                <a:solidFill>
                  <a:schemeClr val="bg1"/>
                </a:solidFill>
              </a:rPr>
              <a:t>Our customers are at </a:t>
            </a:r>
            <a:br>
              <a:rPr lang="en-US" sz="1100" b="0" spc="0" dirty="0">
                <a:solidFill>
                  <a:schemeClr val="bg1"/>
                </a:solidFill>
              </a:rPr>
            </a:br>
            <a:r>
              <a:rPr lang="en-US" sz="1100" b="0" spc="0" dirty="0">
                <a:solidFill>
                  <a:schemeClr val="bg1"/>
                </a:solidFill>
              </a:rPr>
              <a:t>the heart of everything we </a:t>
            </a:r>
            <a:br>
              <a:rPr lang="en-US" sz="1100" b="0" spc="0" dirty="0">
                <a:solidFill>
                  <a:schemeClr val="bg1"/>
                </a:solidFill>
              </a:rPr>
            </a:br>
            <a:r>
              <a:rPr lang="en-US" sz="1100" b="0" spc="0" dirty="0">
                <a:solidFill>
                  <a:schemeClr val="bg1"/>
                </a:solidFill>
              </a:rPr>
              <a:t>do, they are why we are </a:t>
            </a:r>
            <a:br>
              <a:rPr lang="en-US" sz="1100" b="0" spc="0" dirty="0">
                <a:solidFill>
                  <a:schemeClr val="bg1"/>
                </a:solidFill>
              </a:rPr>
            </a:br>
            <a:r>
              <a:rPr lang="en-US" sz="1100" b="0" spc="0" dirty="0">
                <a:solidFill>
                  <a:schemeClr val="bg1"/>
                </a:solidFill>
              </a:rPr>
              <a:t>here and we wouldn’t exist without them.</a:t>
            </a:r>
          </a:p>
        </p:txBody>
      </p:sp>
      <p:sp>
        <p:nvSpPr>
          <p:cNvPr id="21" name="Content Placeholder 2"/>
          <p:cNvSpPr txBox="1">
            <a:spLocks/>
          </p:cNvSpPr>
          <p:nvPr userDrawn="1"/>
        </p:nvSpPr>
        <p:spPr bwMode="gray">
          <a:xfrm>
            <a:off x="2819400" y="4440194"/>
            <a:ext cx="1981200" cy="142102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100" b="0" dirty="0">
                <a:solidFill>
                  <a:schemeClr val="bg1"/>
                </a:solidFill>
              </a:rPr>
              <a:t>We are agile and action</a:t>
            </a:r>
            <a:br>
              <a:rPr lang="en-US" sz="1100" b="0" dirty="0">
                <a:solidFill>
                  <a:schemeClr val="bg1"/>
                </a:solidFill>
              </a:rPr>
            </a:br>
            <a:r>
              <a:rPr lang="en-US" sz="1100" b="0" dirty="0">
                <a:solidFill>
                  <a:schemeClr val="bg1"/>
                </a:solidFill>
              </a:rPr>
              <a:t>orientated; we keep things</a:t>
            </a:r>
            <a:br>
              <a:rPr lang="en-US" sz="1100" b="0" dirty="0">
                <a:solidFill>
                  <a:schemeClr val="bg1"/>
                </a:solidFill>
              </a:rPr>
            </a:br>
            <a:r>
              <a:rPr lang="en-US" sz="1100" b="0" dirty="0">
                <a:solidFill>
                  <a:schemeClr val="bg1"/>
                </a:solidFill>
              </a:rPr>
              <a:t>simple, deliver at pace and </a:t>
            </a:r>
            <a:br>
              <a:rPr lang="en-US" sz="1100" b="0" dirty="0">
                <a:solidFill>
                  <a:schemeClr val="bg1"/>
                </a:solidFill>
              </a:rPr>
            </a:br>
            <a:r>
              <a:rPr lang="en-US" sz="1100" b="0" dirty="0">
                <a:solidFill>
                  <a:schemeClr val="bg1"/>
                </a:solidFill>
              </a:rPr>
              <a:t>over achieve.</a:t>
            </a:r>
          </a:p>
        </p:txBody>
      </p:sp>
      <p:sp>
        <p:nvSpPr>
          <p:cNvPr id="22" name="Content Placeholder 2"/>
          <p:cNvSpPr txBox="1">
            <a:spLocks/>
          </p:cNvSpPr>
          <p:nvPr userDrawn="1"/>
        </p:nvSpPr>
        <p:spPr bwMode="gray">
          <a:xfrm>
            <a:off x="5029200" y="4440194"/>
            <a:ext cx="2209800" cy="142102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100" b="0" dirty="0">
                <a:solidFill>
                  <a:schemeClr val="bg1"/>
                </a:solidFill>
              </a:rPr>
              <a:t>Our colleagues are aligned </a:t>
            </a:r>
            <a:br>
              <a:rPr lang="en-US" sz="1100" b="0" dirty="0">
                <a:solidFill>
                  <a:schemeClr val="bg1"/>
                </a:solidFill>
              </a:rPr>
            </a:br>
            <a:r>
              <a:rPr lang="en-US" sz="1100" b="0" dirty="0">
                <a:solidFill>
                  <a:schemeClr val="bg1"/>
                </a:solidFill>
              </a:rPr>
              <a:t>and we trust each other to do </a:t>
            </a:r>
            <a:br>
              <a:rPr lang="en-US" sz="1100" b="0" dirty="0">
                <a:solidFill>
                  <a:schemeClr val="bg1"/>
                </a:solidFill>
              </a:rPr>
            </a:br>
            <a:r>
              <a:rPr lang="en-US" sz="1100" b="0" dirty="0">
                <a:solidFill>
                  <a:schemeClr val="bg1"/>
                </a:solidFill>
              </a:rPr>
              <a:t>the right thing to enable our customers to succeed.</a:t>
            </a:r>
          </a:p>
        </p:txBody>
      </p:sp>
      <p:sp>
        <p:nvSpPr>
          <p:cNvPr id="23" name="Content Placeholder 2"/>
          <p:cNvSpPr txBox="1">
            <a:spLocks/>
          </p:cNvSpPr>
          <p:nvPr userDrawn="1"/>
        </p:nvSpPr>
        <p:spPr bwMode="gray">
          <a:xfrm>
            <a:off x="7315200" y="4440194"/>
            <a:ext cx="2133600" cy="142102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100" b="0" dirty="0">
                <a:solidFill>
                  <a:schemeClr val="bg1"/>
                </a:solidFill>
              </a:rPr>
              <a:t>We create new ways of </a:t>
            </a:r>
            <a:br>
              <a:rPr lang="en-US" sz="1100" b="0" dirty="0">
                <a:solidFill>
                  <a:schemeClr val="bg1"/>
                </a:solidFill>
              </a:rPr>
            </a:br>
            <a:r>
              <a:rPr lang="en-US" sz="1100" b="0" dirty="0">
                <a:solidFill>
                  <a:schemeClr val="bg1"/>
                </a:solidFill>
              </a:rPr>
              <a:t>doing things and deliver </a:t>
            </a:r>
            <a:br>
              <a:rPr lang="en-US" sz="1100" b="0" dirty="0">
                <a:solidFill>
                  <a:schemeClr val="bg1"/>
                </a:solidFill>
              </a:rPr>
            </a:br>
            <a:r>
              <a:rPr lang="en-US" sz="1100" b="0" dirty="0">
                <a:solidFill>
                  <a:schemeClr val="bg1"/>
                </a:solidFill>
              </a:rPr>
              <a:t>innovative solutions which our customers need to help their businesses grow.</a:t>
            </a:r>
          </a:p>
        </p:txBody>
      </p:sp>
      <p:sp>
        <p:nvSpPr>
          <p:cNvPr id="24" name="Content Placeholder 2"/>
          <p:cNvSpPr txBox="1">
            <a:spLocks/>
          </p:cNvSpPr>
          <p:nvPr userDrawn="1"/>
        </p:nvSpPr>
        <p:spPr bwMode="gray">
          <a:xfrm>
            <a:off x="9525000" y="4440194"/>
            <a:ext cx="2362200" cy="142102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100" b="0" spc="0" dirty="0">
                <a:solidFill>
                  <a:schemeClr val="bg1"/>
                </a:solidFill>
              </a:rPr>
              <a:t>Sage is a great place to work </a:t>
            </a:r>
            <a:br>
              <a:rPr lang="en-US" sz="1100" b="0" spc="0" dirty="0">
                <a:solidFill>
                  <a:schemeClr val="bg1"/>
                </a:solidFill>
              </a:rPr>
            </a:br>
            <a:r>
              <a:rPr lang="en-US" sz="1100" b="0" spc="0" dirty="0">
                <a:solidFill>
                  <a:schemeClr val="bg1"/>
                </a:solidFill>
              </a:rPr>
              <a:t>and our colleagues make a</a:t>
            </a:r>
            <a:br>
              <a:rPr lang="en-US" sz="1100" b="0" spc="0" dirty="0">
                <a:solidFill>
                  <a:schemeClr val="bg1"/>
                </a:solidFill>
              </a:rPr>
            </a:br>
            <a:r>
              <a:rPr lang="en-US" sz="1100" b="0" spc="0" dirty="0">
                <a:solidFill>
                  <a:schemeClr val="bg1"/>
                </a:solidFill>
              </a:rPr>
              <a:t> positive difference to local communities by relentlessly supporting our customers and </a:t>
            </a:r>
            <a:br>
              <a:rPr lang="en-US" sz="1100" b="0" spc="0" dirty="0">
                <a:solidFill>
                  <a:schemeClr val="bg1"/>
                </a:solidFill>
              </a:rPr>
            </a:br>
            <a:r>
              <a:rPr lang="en-US" sz="1100" b="0" spc="0" dirty="0">
                <a:solidFill>
                  <a:schemeClr val="bg1"/>
                </a:solidFill>
              </a:rPr>
              <a:t>their businesses to be successful.</a:t>
            </a:r>
          </a:p>
        </p:txBody>
      </p:sp>
      <p:sp>
        <p:nvSpPr>
          <p:cNvPr id="25" name="Content Placeholder 2"/>
          <p:cNvSpPr txBox="1">
            <a:spLocks/>
          </p:cNvSpPr>
          <p:nvPr userDrawn="1"/>
        </p:nvSpPr>
        <p:spPr bwMode="gray">
          <a:xfrm>
            <a:off x="533400" y="3886200"/>
            <a:ext cx="18288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Customers first</a:t>
            </a:r>
          </a:p>
        </p:txBody>
      </p:sp>
      <p:pic>
        <p:nvPicPr>
          <p:cNvPr id="2" name="Picture 1" descr="customers-first.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7710" y="2575560"/>
            <a:ext cx="1440180" cy="1234440"/>
          </a:xfrm>
          <a:prstGeom prst="rect">
            <a:avLst/>
          </a:prstGeom>
        </p:spPr>
      </p:pic>
    </p:spTree>
    <p:extLst>
      <p:ext uri="{BB962C8B-B14F-4D97-AF65-F5344CB8AC3E}">
        <p14:creationId xmlns:p14="http://schemas.microsoft.com/office/powerpoint/2010/main" val="4028866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cxnSp>
        <p:nvCxnSpPr>
          <p:cNvPr id="9" name="Straight Connector 8"/>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5"/>
          </p:nvPr>
        </p:nvSpPr>
        <p:spPr>
          <a:xfrm>
            <a:off x="1154355" y="2139702"/>
            <a:ext cx="1887420" cy="300933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7"/>
          </p:nvPr>
        </p:nvSpPr>
        <p:spPr>
          <a:xfrm>
            <a:off x="3146796" y="2139701"/>
            <a:ext cx="3879861" cy="300933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19"/>
          </p:nvPr>
        </p:nvSpPr>
        <p:spPr>
          <a:xfrm>
            <a:off x="9124119" y="2139700"/>
            <a:ext cx="1887420" cy="1671856"/>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20"/>
          </p:nvPr>
        </p:nvSpPr>
        <p:spPr>
          <a:xfrm>
            <a:off x="9124119" y="3911634"/>
            <a:ext cx="1887420" cy="1237401"/>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8" name="Picture Placeholder 2"/>
          <p:cNvSpPr>
            <a:spLocks noGrp="1"/>
          </p:cNvSpPr>
          <p:nvPr>
            <p:ph type="pic" sz="quarter" idx="21"/>
          </p:nvPr>
        </p:nvSpPr>
        <p:spPr>
          <a:xfrm>
            <a:off x="7131678" y="3477179"/>
            <a:ext cx="1887420" cy="1671856"/>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9" name="Picture Placeholder 2"/>
          <p:cNvSpPr>
            <a:spLocks noGrp="1"/>
          </p:cNvSpPr>
          <p:nvPr>
            <p:ph type="pic" sz="quarter" idx="22"/>
          </p:nvPr>
        </p:nvSpPr>
        <p:spPr>
          <a:xfrm>
            <a:off x="7131678" y="2137942"/>
            <a:ext cx="1887420" cy="1237401"/>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32"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01872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s -13">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3"/>
          </p:nvPr>
        </p:nvSpPr>
        <p:spPr>
          <a:xfrm>
            <a:off x="381000" y="2129325"/>
            <a:ext cx="1271337" cy="1272273"/>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4"/>
          </p:nvPr>
        </p:nvSpPr>
        <p:spPr>
          <a:xfrm>
            <a:off x="6089745" y="2129325"/>
            <a:ext cx="1271337" cy="1272273"/>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5"/>
          </p:nvPr>
        </p:nvSpPr>
        <p:spPr>
          <a:xfrm>
            <a:off x="381000" y="4045757"/>
            <a:ext cx="1271337" cy="1272273"/>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6"/>
          </p:nvPr>
        </p:nvSpPr>
        <p:spPr>
          <a:xfrm>
            <a:off x="6089745" y="4045756"/>
            <a:ext cx="1271337" cy="1272273"/>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957144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s -14">
    <p:spTree>
      <p:nvGrpSpPr>
        <p:cNvPr id="1" name=""/>
        <p:cNvGrpSpPr/>
        <p:nvPr/>
      </p:nvGrpSpPr>
      <p:grpSpPr>
        <a:xfrm>
          <a:off x="0" y="0"/>
          <a:ext cx="0" cy="0"/>
          <a:chOff x="0" y="0"/>
          <a:chExt cx="0" cy="0"/>
        </a:xfrm>
      </p:grpSpPr>
      <p:cxnSp>
        <p:nvCxnSpPr>
          <p:cNvPr id="6" name="Straight Connector 5"/>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5"/>
          </p:nvPr>
        </p:nvSpPr>
        <p:spPr>
          <a:xfrm>
            <a:off x="1074144" y="2107618"/>
            <a:ext cx="2815470" cy="2053991"/>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7"/>
          </p:nvPr>
        </p:nvSpPr>
        <p:spPr>
          <a:xfrm>
            <a:off x="4694741" y="2107617"/>
            <a:ext cx="2815470" cy="2053991"/>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8"/>
          </p:nvPr>
        </p:nvSpPr>
        <p:spPr>
          <a:xfrm>
            <a:off x="8315338" y="2107617"/>
            <a:ext cx="2815470" cy="2053991"/>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4"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8678427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s -15">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2"/>
          <p:cNvSpPr>
            <a:spLocks noGrp="1"/>
          </p:cNvSpPr>
          <p:nvPr>
            <p:ph type="pic" sz="quarter" idx="17"/>
          </p:nvPr>
        </p:nvSpPr>
        <p:spPr>
          <a:xfrm>
            <a:off x="1312811" y="2181726"/>
            <a:ext cx="4414085" cy="2839453"/>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8"/>
          </p:nvPr>
        </p:nvSpPr>
        <p:spPr>
          <a:xfrm>
            <a:off x="6369971" y="2181726"/>
            <a:ext cx="4414085" cy="2839453"/>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4"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783934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s -16">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2"/>
          <p:cNvSpPr>
            <a:spLocks noGrp="1"/>
          </p:cNvSpPr>
          <p:nvPr>
            <p:ph type="pic" sz="quarter" idx="15"/>
          </p:nvPr>
        </p:nvSpPr>
        <p:spPr>
          <a:xfrm>
            <a:off x="1486856" y="1652338"/>
            <a:ext cx="4384554" cy="2036627"/>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7"/>
          </p:nvPr>
        </p:nvSpPr>
        <p:spPr>
          <a:xfrm>
            <a:off x="6779738" y="1652337"/>
            <a:ext cx="4384554" cy="2036627"/>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01394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s -16">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2"/>
          <p:cNvSpPr>
            <a:spLocks noGrp="1"/>
          </p:cNvSpPr>
          <p:nvPr>
            <p:ph type="pic" sz="quarter" idx="15"/>
          </p:nvPr>
        </p:nvSpPr>
        <p:spPr>
          <a:xfrm>
            <a:off x="1294351" y="1652338"/>
            <a:ext cx="4384554" cy="2036627"/>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7"/>
          </p:nvPr>
        </p:nvSpPr>
        <p:spPr>
          <a:xfrm>
            <a:off x="6587233" y="1652337"/>
            <a:ext cx="4384554" cy="2036627"/>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727289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17">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Picture Placeholder 2"/>
          <p:cNvSpPr>
            <a:spLocks noGrp="1"/>
          </p:cNvSpPr>
          <p:nvPr>
            <p:ph type="pic" sz="quarter" idx="12"/>
          </p:nvPr>
        </p:nvSpPr>
        <p:spPr>
          <a:xfrm>
            <a:off x="898764" y="2375942"/>
            <a:ext cx="2014899" cy="2016383"/>
          </a:xfrm>
          <a:prstGeom prst="ellipse">
            <a:avLst/>
          </a:prstGeom>
          <a:solidFill>
            <a:schemeClr val="tx1">
              <a:lumMod val="20000"/>
              <a:lumOff val="80000"/>
            </a:schemeClr>
          </a:solidFill>
          <a:ln w="63500">
            <a:solidFill>
              <a:schemeClr val="bg1"/>
            </a:solidFill>
          </a:ln>
        </p:spPr>
        <p:txBody>
          <a:bodyPr/>
          <a:lstStyle>
            <a:lvl1pPr marL="0" indent="0" algn="ctr">
              <a:buNone/>
              <a:defRPr sz="1200">
                <a:solidFill>
                  <a:schemeClr val="tx2"/>
                </a:solidFill>
              </a:defRPr>
            </a:lvl1pPr>
          </a:lstStyle>
          <a:p>
            <a:pPr lvl="0"/>
            <a:endParaRPr lang="en-US" noProof="0" dirty="0"/>
          </a:p>
        </p:txBody>
      </p:sp>
      <p:sp>
        <p:nvSpPr>
          <p:cNvPr id="27" name="Picture Placeholder 2"/>
          <p:cNvSpPr>
            <a:spLocks noGrp="1"/>
          </p:cNvSpPr>
          <p:nvPr>
            <p:ph type="pic" sz="quarter" idx="13"/>
          </p:nvPr>
        </p:nvSpPr>
        <p:spPr>
          <a:xfrm>
            <a:off x="3669027" y="2375942"/>
            <a:ext cx="2014899" cy="2016383"/>
          </a:xfrm>
          <a:prstGeom prst="ellipse">
            <a:avLst/>
          </a:prstGeom>
          <a:solidFill>
            <a:schemeClr val="tx1">
              <a:lumMod val="20000"/>
              <a:lumOff val="80000"/>
            </a:schemeClr>
          </a:solidFill>
          <a:ln w="63500">
            <a:solidFill>
              <a:schemeClr val="bg1"/>
            </a:solidFill>
          </a:ln>
        </p:spPr>
        <p:txBody>
          <a:bodyPr/>
          <a:lstStyle>
            <a:lvl1pPr marL="0" indent="0" algn="ctr">
              <a:buNone/>
              <a:defRPr sz="1200">
                <a:solidFill>
                  <a:schemeClr val="tx2"/>
                </a:solidFill>
              </a:defRPr>
            </a:lvl1pPr>
          </a:lstStyle>
          <a:p>
            <a:pPr lvl="0"/>
            <a:endParaRPr lang="en-US" noProof="0" dirty="0"/>
          </a:p>
        </p:txBody>
      </p:sp>
      <p:sp>
        <p:nvSpPr>
          <p:cNvPr id="28" name="Picture Placeholder 2"/>
          <p:cNvSpPr>
            <a:spLocks noGrp="1"/>
          </p:cNvSpPr>
          <p:nvPr>
            <p:ph type="pic" sz="quarter" idx="14"/>
          </p:nvPr>
        </p:nvSpPr>
        <p:spPr>
          <a:xfrm>
            <a:off x="9209553" y="2375942"/>
            <a:ext cx="2014899" cy="2016383"/>
          </a:xfrm>
          <a:prstGeom prst="ellipse">
            <a:avLst/>
          </a:prstGeom>
          <a:solidFill>
            <a:schemeClr val="tx1">
              <a:lumMod val="20000"/>
              <a:lumOff val="80000"/>
            </a:schemeClr>
          </a:solidFill>
          <a:ln w="63500">
            <a:solidFill>
              <a:schemeClr val="bg1"/>
            </a:solidFill>
          </a:ln>
        </p:spPr>
        <p:txBody>
          <a:bodyPr/>
          <a:lstStyle>
            <a:lvl1pPr marL="0" indent="0" algn="ctr">
              <a:buNone/>
              <a:defRPr sz="1200">
                <a:solidFill>
                  <a:schemeClr val="tx2"/>
                </a:solidFill>
              </a:defRPr>
            </a:lvl1pPr>
          </a:lstStyle>
          <a:p>
            <a:pPr lvl="0"/>
            <a:endParaRPr lang="en-US" noProof="0" dirty="0"/>
          </a:p>
        </p:txBody>
      </p:sp>
      <p:sp>
        <p:nvSpPr>
          <p:cNvPr id="29" name="Picture Placeholder 2"/>
          <p:cNvSpPr>
            <a:spLocks noGrp="1"/>
          </p:cNvSpPr>
          <p:nvPr>
            <p:ph type="pic" sz="quarter" idx="15"/>
          </p:nvPr>
        </p:nvSpPr>
        <p:spPr>
          <a:xfrm>
            <a:off x="6439290" y="2375942"/>
            <a:ext cx="2014899" cy="2016383"/>
          </a:xfrm>
          <a:prstGeom prst="ellipse">
            <a:avLst/>
          </a:prstGeom>
          <a:solidFill>
            <a:schemeClr val="tx1">
              <a:lumMod val="20000"/>
              <a:lumOff val="80000"/>
            </a:schemeClr>
          </a:solidFill>
          <a:ln w="63500">
            <a:solidFill>
              <a:schemeClr val="bg1"/>
            </a:solidFill>
          </a:ln>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1200004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18">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381000" y="1618816"/>
            <a:ext cx="11430000" cy="2838733"/>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478931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mages -18">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0" y="1723319"/>
            <a:ext cx="12192000" cy="2838733"/>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476696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mages -18">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4953545" y="1143000"/>
            <a:ext cx="2284911" cy="2284911"/>
          </a:xfrm>
          <a:prstGeom prst="ellipse">
            <a:avLst/>
          </a:prstGeom>
          <a:solidFill>
            <a:schemeClr val="tx1">
              <a:lumMod val="20000"/>
              <a:lumOff val="80000"/>
            </a:schemeClr>
          </a:solidFill>
          <a:ln w="50800">
            <a:solidFill>
              <a:schemeClr val="accent1"/>
            </a:solidFill>
          </a:ln>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302285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ategic pillars">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l="16647" t="28125" r="3494" b="4375"/>
          <a:stretch/>
        </p:blipFill>
        <p:spPr>
          <a:xfrm>
            <a:off x="0" y="0"/>
            <a:ext cx="12192000" cy="6858000"/>
          </a:xfrm>
          <a:prstGeom prst="rect">
            <a:avLst/>
          </a:prstGeom>
        </p:spPr>
      </p:pic>
      <p:pic>
        <p:nvPicPr>
          <p:cNvPr id="6" name="Picture 5"/>
          <p:cNvPicPr>
            <a:picLocks noChangeAspect="1"/>
          </p:cNvPicPr>
          <p:nvPr userDrawn="1"/>
        </p:nvPicPr>
        <p:blipFill>
          <a:blip r:embed="rId3"/>
          <a:stretch>
            <a:fillRect/>
          </a:stretch>
        </p:blipFill>
        <p:spPr bwMode="gray">
          <a:xfrm>
            <a:off x="10479024" y="365761"/>
            <a:ext cx="1236488" cy="473063"/>
          </a:xfrm>
          <a:prstGeom prst="rect">
            <a:avLst/>
          </a:prstGeom>
          <a:noFill/>
          <a:ln>
            <a:noFill/>
          </a:ln>
        </p:spPr>
      </p:pic>
      <p:sp>
        <p:nvSpPr>
          <p:cNvPr id="9" name="Content Placeholder 2"/>
          <p:cNvSpPr txBox="1">
            <a:spLocks/>
          </p:cNvSpPr>
          <p:nvPr userDrawn="1"/>
        </p:nvSpPr>
        <p:spPr bwMode="gray">
          <a:xfrm>
            <a:off x="381000" y="381000"/>
            <a:ext cx="9601200" cy="1143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bg1"/>
                </a:solidFill>
              </a:rPr>
              <a:t>Our strategic pillars</a:t>
            </a:r>
          </a:p>
        </p:txBody>
      </p:sp>
      <p:sp>
        <p:nvSpPr>
          <p:cNvPr id="16" name="Content Placeholder 2"/>
          <p:cNvSpPr txBox="1">
            <a:spLocks/>
          </p:cNvSpPr>
          <p:nvPr userDrawn="1"/>
        </p:nvSpPr>
        <p:spPr bwMode="gray">
          <a:xfrm>
            <a:off x="2971800" y="3886200"/>
            <a:ext cx="18288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One Sage</a:t>
            </a:r>
          </a:p>
        </p:txBody>
      </p:sp>
      <p:sp>
        <p:nvSpPr>
          <p:cNvPr id="17" name="Content Placeholder 2"/>
          <p:cNvSpPr txBox="1">
            <a:spLocks/>
          </p:cNvSpPr>
          <p:nvPr userDrawn="1"/>
        </p:nvSpPr>
        <p:spPr bwMode="gray">
          <a:xfrm>
            <a:off x="5181600" y="3886200"/>
            <a:ext cx="2057399"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Winning in </a:t>
            </a:r>
            <a:br>
              <a:rPr lang="en-US" sz="1800" b="1" dirty="0">
                <a:solidFill>
                  <a:schemeClr val="bg1"/>
                </a:solidFill>
              </a:rPr>
            </a:br>
            <a:r>
              <a:rPr lang="en-US" sz="1800" b="1" dirty="0">
                <a:solidFill>
                  <a:schemeClr val="bg1"/>
                </a:solidFill>
              </a:rPr>
              <a:t>the market</a:t>
            </a:r>
          </a:p>
        </p:txBody>
      </p:sp>
      <p:sp>
        <p:nvSpPr>
          <p:cNvPr id="18" name="Content Placeholder 2"/>
          <p:cNvSpPr txBox="1">
            <a:spLocks/>
          </p:cNvSpPr>
          <p:nvPr userDrawn="1"/>
        </p:nvSpPr>
        <p:spPr bwMode="gray">
          <a:xfrm>
            <a:off x="7620000" y="3886200"/>
            <a:ext cx="18288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Capacity </a:t>
            </a:r>
            <a:br>
              <a:rPr lang="en-US" sz="1800" b="1" dirty="0">
                <a:solidFill>
                  <a:schemeClr val="bg1"/>
                </a:solidFill>
              </a:rPr>
            </a:br>
            <a:r>
              <a:rPr lang="en-US" sz="1800" b="1" dirty="0">
                <a:solidFill>
                  <a:schemeClr val="bg1"/>
                </a:solidFill>
              </a:rPr>
              <a:t>for growth</a:t>
            </a:r>
          </a:p>
        </p:txBody>
      </p:sp>
      <p:sp>
        <p:nvSpPr>
          <p:cNvPr id="19" name="Content Placeholder 2"/>
          <p:cNvSpPr txBox="1">
            <a:spLocks/>
          </p:cNvSpPr>
          <p:nvPr userDrawn="1"/>
        </p:nvSpPr>
        <p:spPr bwMode="gray">
          <a:xfrm>
            <a:off x="9753599" y="3886200"/>
            <a:ext cx="20574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Revolutionize business</a:t>
            </a:r>
          </a:p>
        </p:txBody>
      </p:sp>
      <p:sp>
        <p:nvSpPr>
          <p:cNvPr id="25" name="Content Placeholder 2"/>
          <p:cNvSpPr txBox="1">
            <a:spLocks/>
          </p:cNvSpPr>
          <p:nvPr userDrawn="1"/>
        </p:nvSpPr>
        <p:spPr bwMode="gray">
          <a:xfrm>
            <a:off x="609600" y="3886200"/>
            <a:ext cx="1828800" cy="457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dirty="0">
                <a:solidFill>
                  <a:schemeClr val="bg1"/>
                </a:solidFill>
              </a:rPr>
              <a:t>Customers </a:t>
            </a:r>
            <a:br>
              <a:rPr lang="en-US" sz="1800" b="1" dirty="0">
                <a:solidFill>
                  <a:schemeClr val="bg1"/>
                </a:solidFill>
              </a:rPr>
            </a:br>
            <a:r>
              <a:rPr lang="en-US" sz="1800" b="1" dirty="0">
                <a:solidFill>
                  <a:schemeClr val="bg1"/>
                </a:solidFill>
              </a:rPr>
              <a:t>for life</a:t>
            </a:r>
          </a:p>
        </p:txBody>
      </p:sp>
      <p:pic>
        <p:nvPicPr>
          <p:cNvPr id="2" name="Picture 1" descr="customers-for-life-cya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520" y="2713736"/>
            <a:ext cx="1371600" cy="1041400"/>
          </a:xfrm>
          <a:prstGeom prst="rect">
            <a:avLst/>
          </a:prstGeom>
        </p:spPr>
      </p:pic>
      <p:pic>
        <p:nvPicPr>
          <p:cNvPr id="3" name="Picture 2" descr="one-sage-cyan.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1820" y="2438400"/>
            <a:ext cx="1316736" cy="1316736"/>
          </a:xfrm>
          <a:prstGeom prst="rect">
            <a:avLst/>
          </a:prstGeom>
        </p:spPr>
      </p:pic>
      <p:pic>
        <p:nvPicPr>
          <p:cNvPr id="5" name="Picture 4" descr="winning-in-the-market-cyan.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77256" y="2438400"/>
            <a:ext cx="1316736" cy="1316736"/>
          </a:xfrm>
          <a:prstGeom prst="rect">
            <a:avLst/>
          </a:prstGeom>
        </p:spPr>
      </p:pic>
      <p:pic>
        <p:nvPicPr>
          <p:cNvPr id="8" name="Picture 7" descr="capacity-for-growth-cyan.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22692" y="2438400"/>
            <a:ext cx="1207008" cy="1316736"/>
          </a:xfrm>
          <a:prstGeom prst="rect">
            <a:avLst/>
          </a:prstGeom>
        </p:spPr>
      </p:pic>
      <p:pic>
        <p:nvPicPr>
          <p:cNvPr id="7" name="Picture 6" descr="revolutionize-business-cyan.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58400" y="2438400"/>
            <a:ext cx="1329042" cy="1316736"/>
          </a:xfrm>
          <a:prstGeom prst="rect">
            <a:avLst/>
          </a:prstGeom>
        </p:spPr>
      </p:pic>
      <p:sp>
        <p:nvSpPr>
          <p:cNvPr id="15" name="Content Placeholder 2"/>
          <p:cNvSpPr txBox="1">
            <a:spLocks/>
          </p:cNvSpPr>
          <p:nvPr userDrawn="1"/>
        </p:nvSpPr>
        <p:spPr bwMode="gray">
          <a:xfrm>
            <a:off x="533400" y="4599477"/>
            <a:ext cx="1981200" cy="1070919"/>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00" b="0" spc="0" dirty="0">
                <a:solidFill>
                  <a:schemeClr val="bg1"/>
                </a:solidFill>
              </a:rPr>
              <a:t>Regardless of product, location, and size we’re passionate about our customers and want to serve them for life.</a:t>
            </a:r>
            <a:endParaRPr lang="en-US" sz="1100" b="0" spc="0" dirty="0">
              <a:solidFill>
                <a:schemeClr val="bg1"/>
              </a:solidFill>
            </a:endParaRPr>
          </a:p>
        </p:txBody>
      </p:sp>
      <p:sp>
        <p:nvSpPr>
          <p:cNvPr id="20" name="Content Placeholder 2"/>
          <p:cNvSpPr txBox="1">
            <a:spLocks/>
          </p:cNvSpPr>
          <p:nvPr userDrawn="1"/>
        </p:nvSpPr>
        <p:spPr bwMode="gray">
          <a:xfrm>
            <a:off x="2895600" y="4625496"/>
            <a:ext cx="1981200" cy="1070919"/>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b="0" kern="1200" spc="-20" baseline="0" dirty="0">
                <a:solidFill>
                  <a:schemeClr val="bg1"/>
                </a:solidFill>
                <a:effectLst/>
                <a:latin typeface="+mn-lt"/>
                <a:ea typeface="+mn-ea"/>
                <a:cs typeface="+mn-cs"/>
              </a:rPr>
              <a:t>We’ll be one inclusive team of smart experts executing at pace and taking pride in putting our customers first and foremost.</a:t>
            </a:r>
          </a:p>
        </p:txBody>
      </p:sp>
      <p:sp>
        <p:nvSpPr>
          <p:cNvPr id="21" name="Content Placeholder 2"/>
          <p:cNvSpPr txBox="1">
            <a:spLocks/>
          </p:cNvSpPr>
          <p:nvPr userDrawn="1"/>
        </p:nvSpPr>
        <p:spPr bwMode="gray">
          <a:xfrm>
            <a:off x="5219699" y="4648200"/>
            <a:ext cx="1981200" cy="1070919"/>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00" b="0" spc="0" dirty="0">
                <a:solidFill>
                  <a:schemeClr val="bg1"/>
                </a:solidFill>
              </a:rPr>
              <a:t>Our ambition is to be the market leader: creating value for customers, developing innovative products, thriving </a:t>
            </a:r>
            <a:br>
              <a:rPr lang="en-GB" sz="1100" b="0" spc="0" dirty="0">
                <a:solidFill>
                  <a:schemeClr val="bg1"/>
                </a:solidFill>
              </a:rPr>
            </a:br>
            <a:r>
              <a:rPr lang="en-GB" sz="1100" b="0" spc="0" dirty="0">
                <a:solidFill>
                  <a:schemeClr val="bg1"/>
                </a:solidFill>
              </a:rPr>
              <a:t>in unchartered territory.</a:t>
            </a:r>
            <a:endParaRPr lang="en-US" sz="1100" b="0" spc="0" dirty="0">
              <a:solidFill>
                <a:schemeClr val="bg1"/>
              </a:solidFill>
            </a:endParaRPr>
          </a:p>
        </p:txBody>
      </p:sp>
      <p:sp>
        <p:nvSpPr>
          <p:cNvPr id="22" name="Content Placeholder 2"/>
          <p:cNvSpPr txBox="1">
            <a:spLocks/>
          </p:cNvSpPr>
          <p:nvPr userDrawn="1"/>
        </p:nvSpPr>
        <p:spPr bwMode="gray">
          <a:xfrm>
            <a:off x="7543800" y="4644081"/>
            <a:ext cx="1981200" cy="1070919"/>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00" b="0" spc="0" dirty="0">
                <a:solidFill>
                  <a:schemeClr val="bg1"/>
                </a:solidFill>
              </a:rPr>
              <a:t>Sage will be structured to </a:t>
            </a:r>
            <a:br>
              <a:rPr lang="en-GB" sz="1100" b="0" spc="0" dirty="0">
                <a:solidFill>
                  <a:schemeClr val="bg1"/>
                </a:solidFill>
              </a:rPr>
            </a:br>
            <a:r>
              <a:rPr lang="en-GB" sz="1100" b="0" spc="0" dirty="0">
                <a:solidFill>
                  <a:schemeClr val="bg1"/>
                </a:solidFill>
              </a:rPr>
              <a:t>best serve our customers: removing duplication of effort, simplifying processes, and working as one team.</a:t>
            </a:r>
            <a:endParaRPr lang="en-US" sz="1100" b="0" spc="0" dirty="0">
              <a:solidFill>
                <a:schemeClr val="bg1"/>
              </a:solidFill>
            </a:endParaRPr>
          </a:p>
        </p:txBody>
      </p:sp>
      <p:sp>
        <p:nvSpPr>
          <p:cNvPr id="23" name="Content Placeholder 2"/>
          <p:cNvSpPr txBox="1">
            <a:spLocks/>
          </p:cNvSpPr>
          <p:nvPr userDrawn="1"/>
        </p:nvSpPr>
        <p:spPr bwMode="gray">
          <a:xfrm>
            <a:off x="9791699" y="4644080"/>
            <a:ext cx="1981200" cy="1070919"/>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00" b="0" spc="0" dirty="0">
                <a:solidFill>
                  <a:schemeClr val="bg1"/>
                </a:solidFill>
              </a:rPr>
              <a:t>We will not only meet our customers’ needs, we’ll </a:t>
            </a:r>
            <a:br>
              <a:rPr lang="en-GB" sz="1100" b="0" spc="0" dirty="0">
                <a:solidFill>
                  <a:schemeClr val="bg1"/>
                </a:solidFill>
              </a:rPr>
            </a:br>
            <a:r>
              <a:rPr lang="en-GB" sz="1100" b="0" spc="0" dirty="0">
                <a:solidFill>
                  <a:schemeClr val="bg1"/>
                </a:solidFill>
              </a:rPr>
              <a:t>change the game completely. The Sage ecosystem will be business’ indispensable ally and the go-to source for advice.</a:t>
            </a:r>
            <a:endParaRPr lang="en-US" sz="1100" b="0" spc="0" dirty="0">
              <a:solidFill>
                <a:schemeClr val="bg1"/>
              </a:solidFill>
            </a:endParaRPr>
          </a:p>
        </p:txBody>
      </p:sp>
    </p:spTree>
    <p:extLst>
      <p:ext uri="{BB962C8B-B14F-4D97-AF65-F5344CB8AC3E}">
        <p14:creationId xmlns:p14="http://schemas.microsoft.com/office/powerpoint/2010/main" val="4091232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s -19">
    <p:spTree>
      <p:nvGrpSpPr>
        <p:cNvPr id="1" name=""/>
        <p:cNvGrpSpPr/>
        <p:nvPr/>
      </p:nvGrpSpPr>
      <p:grpSpPr>
        <a:xfrm>
          <a:off x="0" y="0"/>
          <a:ext cx="0" cy="0"/>
          <a:chOff x="0" y="0"/>
          <a:chExt cx="0" cy="0"/>
        </a:xfrm>
      </p:grpSpPr>
      <p:cxnSp>
        <p:nvCxnSpPr>
          <p:cNvPr id="8" name="Straight Connector 7"/>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2"/>
          <p:cNvSpPr>
            <a:spLocks noGrp="1"/>
          </p:cNvSpPr>
          <p:nvPr>
            <p:ph type="pic" sz="quarter" idx="12"/>
          </p:nvPr>
        </p:nvSpPr>
        <p:spPr>
          <a:xfrm>
            <a:off x="776242" y="2166238"/>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3"/>
          </p:nvPr>
        </p:nvSpPr>
        <p:spPr>
          <a:xfrm>
            <a:off x="2559317" y="2166238"/>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15"/>
          </p:nvPr>
        </p:nvSpPr>
        <p:spPr>
          <a:xfrm>
            <a:off x="4342392" y="2166238"/>
            <a:ext cx="3524486"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16"/>
          </p:nvPr>
        </p:nvSpPr>
        <p:spPr>
          <a:xfrm>
            <a:off x="7908542" y="2166238"/>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8" name="Picture Placeholder 2"/>
          <p:cNvSpPr>
            <a:spLocks noGrp="1"/>
          </p:cNvSpPr>
          <p:nvPr>
            <p:ph type="pic" sz="quarter" idx="17"/>
          </p:nvPr>
        </p:nvSpPr>
        <p:spPr>
          <a:xfrm>
            <a:off x="9691618" y="2166238"/>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519558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s -20">
    <p:spTree>
      <p:nvGrpSpPr>
        <p:cNvPr id="1" name=""/>
        <p:cNvGrpSpPr/>
        <p:nvPr/>
      </p:nvGrpSpPr>
      <p:grpSpPr>
        <a:xfrm>
          <a:off x="0" y="0"/>
          <a:ext cx="0" cy="0"/>
          <a:chOff x="0" y="0"/>
          <a:chExt cx="0" cy="0"/>
        </a:xfrm>
      </p:grpSpPr>
      <p:cxnSp>
        <p:nvCxnSpPr>
          <p:cNvPr id="9" name="Straight Connector 8"/>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776242" y="2053944"/>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2559317" y="2053944"/>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125467" y="2053944"/>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4342392" y="2053944"/>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16"/>
          </p:nvPr>
        </p:nvSpPr>
        <p:spPr>
          <a:xfrm>
            <a:off x="7908542" y="2053944"/>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17"/>
          </p:nvPr>
        </p:nvSpPr>
        <p:spPr>
          <a:xfrm>
            <a:off x="9691618" y="2053944"/>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7"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79060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s -21">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1123354" y="2317089"/>
            <a:ext cx="1626229" cy="1627427"/>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3893617" y="2317089"/>
            <a:ext cx="1626229" cy="1627427"/>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9434143" y="2317089"/>
            <a:ext cx="1626229" cy="1627427"/>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6663880" y="2317089"/>
            <a:ext cx="1626229" cy="1627427"/>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444055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s -22">
    <p:spTree>
      <p:nvGrpSpPr>
        <p:cNvPr id="1" name=""/>
        <p:cNvGrpSpPr/>
        <p:nvPr/>
      </p:nvGrpSpPr>
      <p:grpSpPr>
        <a:xfrm>
          <a:off x="0" y="0"/>
          <a:ext cx="0" cy="0"/>
          <a:chOff x="0" y="0"/>
          <a:chExt cx="0" cy="0"/>
        </a:xfrm>
      </p:grpSpPr>
      <p:cxnSp>
        <p:nvCxnSpPr>
          <p:cNvPr id="9" name="Straight Connector 8"/>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776242" y="2190321"/>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2559317" y="2190321"/>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125467" y="2190321"/>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4342392" y="2190321"/>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16"/>
          </p:nvPr>
        </p:nvSpPr>
        <p:spPr>
          <a:xfrm>
            <a:off x="7908542" y="2190321"/>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17"/>
          </p:nvPr>
        </p:nvSpPr>
        <p:spPr>
          <a:xfrm>
            <a:off x="9691618" y="2190321"/>
            <a:ext cx="1741412" cy="1742695"/>
          </a:xfrm>
          <a:prstGeom prst="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7"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84399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mages -22">
    <p:spTree>
      <p:nvGrpSpPr>
        <p:cNvPr id="1" name=""/>
        <p:cNvGrpSpPr/>
        <p:nvPr/>
      </p:nvGrpSpPr>
      <p:grpSpPr>
        <a:xfrm>
          <a:off x="0" y="0"/>
          <a:ext cx="0" cy="0"/>
          <a:chOff x="0" y="0"/>
          <a:chExt cx="0" cy="0"/>
        </a:xfrm>
      </p:grpSpPr>
      <p:cxnSp>
        <p:nvCxnSpPr>
          <p:cNvPr id="9" name="Straight Connector 8"/>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403363" y="2190321"/>
            <a:ext cx="1746504" cy="1742695"/>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2335590" y="2190321"/>
            <a:ext cx="1746504" cy="1742695"/>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200044" y="2190321"/>
            <a:ext cx="1746504" cy="1742695"/>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4267817" y="2190321"/>
            <a:ext cx="1746504" cy="1742695"/>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16"/>
          </p:nvPr>
        </p:nvSpPr>
        <p:spPr>
          <a:xfrm>
            <a:off x="8132271" y="2190321"/>
            <a:ext cx="1746504" cy="1742695"/>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17"/>
          </p:nvPr>
        </p:nvSpPr>
        <p:spPr>
          <a:xfrm>
            <a:off x="10064496" y="2190321"/>
            <a:ext cx="1746504" cy="1742695"/>
          </a:xfrm>
          <a:prstGeom prst="ellipse">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7"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791519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23">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1090145" y="2040274"/>
            <a:ext cx="1741412" cy="1742695"/>
          </a:xfrm>
          <a:prstGeom prst="ellipse">
            <a:avLst/>
          </a:prstGeom>
          <a:solidFill>
            <a:schemeClr val="tx1">
              <a:lumMod val="20000"/>
              <a:lumOff val="80000"/>
            </a:schemeClr>
          </a:solidFill>
          <a:ln>
            <a:noFill/>
          </a:ln>
        </p:spPr>
        <p:txBody>
          <a:bodyPr/>
          <a:lstStyle>
            <a:lvl1pPr marL="0" indent="0" algn="ctr">
              <a:buNone/>
              <a:defRPr sz="1200">
                <a:solidFill>
                  <a:schemeClr val="bg2"/>
                </a:solidFill>
              </a:defRPr>
            </a:lvl1pPr>
          </a:lstStyle>
          <a:p>
            <a:pPr lvl="0"/>
            <a:endParaRPr lang="en-US" noProof="0" dirty="0"/>
          </a:p>
        </p:txBody>
      </p:sp>
      <p:sp>
        <p:nvSpPr>
          <p:cNvPr id="11" name="Picture Placeholder 2"/>
          <p:cNvSpPr>
            <a:spLocks noGrp="1"/>
          </p:cNvSpPr>
          <p:nvPr>
            <p:ph type="pic" sz="quarter" idx="13"/>
          </p:nvPr>
        </p:nvSpPr>
        <p:spPr>
          <a:xfrm>
            <a:off x="3860293" y="2040273"/>
            <a:ext cx="1741412" cy="1742695"/>
          </a:xfrm>
          <a:prstGeom prst="ellipse">
            <a:avLst/>
          </a:prstGeom>
          <a:solidFill>
            <a:schemeClr val="tx1">
              <a:lumMod val="20000"/>
              <a:lumOff val="80000"/>
            </a:schemeClr>
          </a:solidFill>
          <a:ln>
            <a:noFill/>
          </a:ln>
        </p:spPr>
        <p:txBody>
          <a:bodyPr/>
          <a:lstStyle>
            <a:lvl1pPr marL="0" indent="0" algn="ctr">
              <a:buNone/>
              <a:defRPr sz="1200">
                <a:solidFill>
                  <a:schemeClr val="bg2"/>
                </a:solidFill>
              </a:defRPr>
            </a:lvl1pPr>
          </a:lstStyle>
          <a:p>
            <a:pPr lvl="0"/>
            <a:endParaRPr lang="en-US" noProof="0" dirty="0"/>
          </a:p>
        </p:txBody>
      </p:sp>
      <p:sp>
        <p:nvSpPr>
          <p:cNvPr id="12" name="Picture Placeholder 2"/>
          <p:cNvSpPr>
            <a:spLocks noGrp="1"/>
          </p:cNvSpPr>
          <p:nvPr>
            <p:ph type="pic" sz="quarter" idx="14"/>
          </p:nvPr>
        </p:nvSpPr>
        <p:spPr>
          <a:xfrm>
            <a:off x="6630441" y="2040272"/>
            <a:ext cx="1741412" cy="1742695"/>
          </a:xfrm>
          <a:prstGeom prst="ellipse">
            <a:avLst/>
          </a:prstGeom>
          <a:solidFill>
            <a:schemeClr val="tx1">
              <a:lumMod val="20000"/>
              <a:lumOff val="80000"/>
            </a:schemeClr>
          </a:solidFill>
          <a:ln>
            <a:noFill/>
          </a:ln>
        </p:spPr>
        <p:txBody>
          <a:bodyPr/>
          <a:lstStyle>
            <a:lvl1pPr marL="0" indent="0" algn="ctr">
              <a:buNone/>
              <a:defRPr sz="1200">
                <a:solidFill>
                  <a:schemeClr val="bg2"/>
                </a:solidFill>
              </a:defRPr>
            </a:lvl1pPr>
          </a:lstStyle>
          <a:p>
            <a:pPr lvl="0"/>
            <a:endParaRPr lang="en-US" noProof="0" dirty="0"/>
          </a:p>
        </p:txBody>
      </p:sp>
      <p:sp>
        <p:nvSpPr>
          <p:cNvPr id="13" name="Picture Placeholder 2"/>
          <p:cNvSpPr>
            <a:spLocks noGrp="1"/>
          </p:cNvSpPr>
          <p:nvPr>
            <p:ph type="pic" sz="quarter" idx="15"/>
          </p:nvPr>
        </p:nvSpPr>
        <p:spPr>
          <a:xfrm>
            <a:off x="9501213" y="2040272"/>
            <a:ext cx="1741412" cy="1742695"/>
          </a:xfrm>
          <a:prstGeom prst="ellipse">
            <a:avLst/>
          </a:prstGeom>
          <a:solidFill>
            <a:schemeClr val="tx1">
              <a:lumMod val="20000"/>
              <a:lumOff val="80000"/>
            </a:schemeClr>
          </a:solidFill>
          <a:ln>
            <a:noFill/>
          </a:ln>
        </p:spPr>
        <p:txBody>
          <a:bodyPr/>
          <a:lstStyle>
            <a:lvl1pPr marL="0" indent="0" algn="ctr">
              <a:buNone/>
              <a:defRPr sz="1200">
                <a:solidFill>
                  <a:schemeClr val="bg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94763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s -23">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1090145" y="2040274"/>
            <a:ext cx="1741412" cy="1742695"/>
          </a:xfrm>
          <a:prstGeom prst="ellipse">
            <a:avLst/>
          </a:prstGeom>
          <a:solidFill>
            <a:schemeClr val="tx1">
              <a:lumMod val="20000"/>
              <a:lumOff val="80000"/>
            </a:schemeClr>
          </a:solidFill>
          <a:ln w="41275">
            <a:solidFill>
              <a:schemeClr val="accent2"/>
            </a:solidFill>
          </a:ln>
        </p:spPr>
        <p:txBody>
          <a:bodyPr/>
          <a:lstStyle>
            <a:lvl1pPr marL="0" indent="0" algn="ctr">
              <a:buNone/>
              <a:defRPr sz="1200">
                <a:solidFill>
                  <a:schemeClr val="bg2"/>
                </a:solidFill>
              </a:defRPr>
            </a:lvl1pPr>
          </a:lstStyle>
          <a:p>
            <a:pPr lvl="0"/>
            <a:endParaRPr lang="en-US" noProof="0" dirty="0"/>
          </a:p>
        </p:txBody>
      </p:sp>
      <p:sp>
        <p:nvSpPr>
          <p:cNvPr id="11" name="Picture Placeholder 2"/>
          <p:cNvSpPr>
            <a:spLocks noGrp="1"/>
          </p:cNvSpPr>
          <p:nvPr>
            <p:ph type="pic" sz="quarter" idx="13"/>
          </p:nvPr>
        </p:nvSpPr>
        <p:spPr>
          <a:xfrm>
            <a:off x="3860293" y="2040273"/>
            <a:ext cx="1741412" cy="1742695"/>
          </a:xfrm>
          <a:prstGeom prst="ellipse">
            <a:avLst/>
          </a:prstGeom>
          <a:solidFill>
            <a:schemeClr val="tx1">
              <a:lumMod val="20000"/>
              <a:lumOff val="80000"/>
            </a:schemeClr>
          </a:solidFill>
          <a:ln w="41275">
            <a:solidFill>
              <a:schemeClr val="accent3"/>
            </a:solidFill>
          </a:ln>
        </p:spPr>
        <p:txBody>
          <a:bodyPr/>
          <a:lstStyle>
            <a:lvl1pPr marL="0" indent="0" algn="ctr">
              <a:buNone/>
              <a:defRPr sz="1200">
                <a:solidFill>
                  <a:schemeClr val="bg2"/>
                </a:solidFill>
              </a:defRPr>
            </a:lvl1pPr>
          </a:lstStyle>
          <a:p>
            <a:pPr lvl="0"/>
            <a:endParaRPr lang="en-US" noProof="0" dirty="0"/>
          </a:p>
        </p:txBody>
      </p:sp>
      <p:sp>
        <p:nvSpPr>
          <p:cNvPr id="12" name="Picture Placeholder 2"/>
          <p:cNvSpPr>
            <a:spLocks noGrp="1"/>
          </p:cNvSpPr>
          <p:nvPr>
            <p:ph type="pic" sz="quarter" idx="14"/>
          </p:nvPr>
        </p:nvSpPr>
        <p:spPr>
          <a:xfrm>
            <a:off x="6630441" y="2040272"/>
            <a:ext cx="1741412" cy="1742695"/>
          </a:xfrm>
          <a:prstGeom prst="ellipse">
            <a:avLst/>
          </a:prstGeom>
          <a:solidFill>
            <a:schemeClr val="tx1">
              <a:lumMod val="20000"/>
              <a:lumOff val="80000"/>
            </a:schemeClr>
          </a:solidFill>
          <a:ln w="41275">
            <a:solidFill>
              <a:schemeClr val="accent4"/>
            </a:solidFill>
          </a:ln>
        </p:spPr>
        <p:txBody>
          <a:bodyPr/>
          <a:lstStyle>
            <a:lvl1pPr marL="0" indent="0" algn="ctr">
              <a:buNone/>
              <a:defRPr sz="1200">
                <a:solidFill>
                  <a:schemeClr val="bg2"/>
                </a:solidFill>
              </a:defRPr>
            </a:lvl1pPr>
          </a:lstStyle>
          <a:p>
            <a:pPr lvl="0"/>
            <a:endParaRPr lang="en-US" noProof="0" dirty="0"/>
          </a:p>
        </p:txBody>
      </p:sp>
      <p:sp>
        <p:nvSpPr>
          <p:cNvPr id="13" name="Picture Placeholder 2"/>
          <p:cNvSpPr>
            <a:spLocks noGrp="1"/>
          </p:cNvSpPr>
          <p:nvPr>
            <p:ph type="pic" sz="quarter" idx="15"/>
          </p:nvPr>
        </p:nvSpPr>
        <p:spPr>
          <a:xfrm>
            <a:off x="9501213" y="2040272"/>
            <a:ext cx="1741412" cy="1742695"/>
          </a:xfrm>
          <a:prstGeom prst="ellipse">
            <a:avLst/>
          </a:prstGeom>
          <a:solidFill>
            <a:schemeClr val="tx1">
              <a:lumMod val="20000"/>
              <a:lumOff val="80000"/>
            </a:schemeClr>
          </a:solidFill>
          <a:ln w="41275">
            <a:solidFill>
              <a:schemeClr val="accent5"/>
            </a:solidFill>
          </a:ln>
        </p:spPr>
        <p:txBody>
          <a:bodyPr/>
          <a:lstStyle>
            <a:lvl1pPr marL="0" indent="0" algn="ctr">
              <a:buNone/>
              <a:defRPr sz="1200">
                <a:solidFill>
                  <a:schemeClr val="bg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55100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 -24">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1062849" y="2184653"/>
            <a:ext cx="1585511" cy="1586679"/>
          </a:xfrm>
          <a:prstGeom prst="round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3893834" y="2184652"/>
            <a:ext cx="1585511" cy="1586679"/>
          </a:xfrm>
          <a:prstGeom prst="round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724819" y="2184651"/>
            <a:ext cx="1585511" cy="1586679"/>
          </a:xfrm>
          <a:prstGeom prst="round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9555804" y="2184651"/>
            <a:ext cx="1585511" cy="1586679"/>
          </a:xfrm>
          <a:prstGeom prst="roundRect">
            <a:avLst/>
          </a:prstGeom>
          <a:solidFill>
            <a:schemeClr val="tx1">
              <a:lumMod val="20000"/>
              <a:lumOff val="80000"/>
            </a:schemeClr>
          </a:solidFill>
          <a:ln>
            <a:noFill/>
          </a:ln>
        </p:spPr>
        <p:txBody>
          <a:bodyPr/>
          <a:lstStyle>
            <a:lvl1pPr marL="0" indent="0" algn="ctr">
              <a:buNone/>
              <a:defRPr sz="1200">
                <a:solidFill>
                  <a:schemeClr val="tx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27630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s -24">
    <p:spTree>
      <p:nvGrpSpPr>
        <p:cNvPr id="1" name=""/>
        <p:cNvGrpSpPr/>
        <p:nvPr/>
      </p:nvGrpSpPr>
      <p:grpSpPr>
        <a:xfrm>
          <a:off x="0" y="0"/>
          <a:ext cx="0" cy="0"/>
          <a:chOff x="0" y="0"/>
          <a:chExt cx="0" cy="0"/>
        </a:xfrm>
      </p:grpSpPr>
      <p:cxnSp>
        <p:nvCxnSpPr>
          <p:cNvPr id="7" name="Straight Connector 6"/>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1062849" y="2184653"/>
            <a:ext cx="1585511" cy="1586679"/>
          </a:xfrm>
          <a:prstGeom prst="roundRect">
            <a:avLst/>
          </a:prstGeom>
          <a:solidFill>
            <a:schemeClr val="tx1">
              <a:lumMod val="20000"/>
              <a:lumOff val="80000"/>
            </a:schemeClr>
          </a:solidFill>
          <a:ln w="44450">
            <a:solidFill>
              <a:schemeClr val="accent2"/>
            </a:solidFill>
          </a:ln>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3"/>
          </p:nvPr>
        </p:nvSpPr>
        <p:spPr>
          <a:xfrm>
            <a:off x="3893834" y="2184652"/>
            <a:ext cx="1585511" cy="1586679"/>
          </a:xfrm>
          <a:prstGeom prst="roundRect">
            <a:avLst/>
          </a:prstGeom>
          <a:solidFill>
            <a:schemeClr val="tx1">
              <a:lumMod val="20000"/>
              <a:lumOff val="80000"/>
            </a:schemeClr>
          </a:solidFill>
          <a:ln w="44450">
            <a:solidFill>
              <a:schemeClr val="accent3"/>
            </a:solidFill>
          </a:ln>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4"/>
          </p:nvPr>
        </p:nvSpPr>
        <p:spPr>
          <a:xfrm>
            <a:off x="6724819" y="2184651"/>
            <a:ext cx="1585511" cy="1586679"/>
          </a:xfrm>
          <a:prstGeom prst="roundRect">
            <a:avLst/>
          </a:prstGeom>
          <a:solidFill>
            <a:schemeClr val="tx1">
              <a:lumMod val="20000"/>
              <a:lumOff val="80000"/>
            </a:schemeClr>
          </a:solidFill>
          <a:ln w="44450">
            <a:solidFill>
              <a:schemeClr val="accent4"/>
            </a:solidFill>
          </a:ln>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5"/>
          </p:nvPr>
        </p:nvSpPr>
        <p:spPr>
          <a:xfrm>
            <a:off x="9555804" y="2184651"/>
            <a:ext cx="1585511" cy="1586679"/>
          </a:xfrm>
          <a:prstGeom prst="roundRect">
            <a:avLst/>
          </a:prstGeom>
          <a:solidFill>
            <a:schemeClr val="tx1">
              <a:lumMod val="20000"/>
              <a:lumOff val="80000"/>
            </a:schemeClr>
          </a:solidFill>
          <a:ln w="44450">
            <a:solidFill>
              <a:schemeClr val="accent5"/>
            </a:solidFill>
          </a:ln>
        </p:spPr>
        <p:txBody>
          <a:bodyPr/>
          <a:lstStyle>
            <a:lvl1pPr marL="0" indent="0" algn="ctr">
              <a:buNone/>
              <a:defRPr sz="1200">
                <a:solidFill>
                  <a:schemeClr val="tx2"/>
                </a:solidFill>
              </a:defRPr>
            </a:lvl1pPr>
          </a:lstStyle>
          <a:p>
            <a:pPr lvl="0"/>
            <a:endParaRPr lang="en-US" noProof="0" dirty="0"/>
          </a:p>
        </p:txBody>
      </p:sp>
      <p:sp>
        <p:nvSpPr>
          <p:cNvPr id="2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655184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s -25">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 name="Picture Placeholder 2"/>
          <p:cNvSpPr>
            <a:spLocks noGrp="1"/>
          </p:cNvSpPr>
          <p:nvPr>
            <p:ph type="pic" sz="quarter" idx="13"/>
          </p:nvPr>
        </p:nvSpPr>
        <p:spPr>
          <a:xfrm>
            <a:off x="2441448" y="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8" name="Picture Placeholder 2"/>
          <p:cNvSpPr>
            <a:spLocks noGrp="1"/>
          </p:cNvSpPr>
          <p:nvPr>
            <p:ph type="pic" sz="quarter" idx="14"/>
          </p:nvPr>
        </p:nvSpPr>
        <p:spPr>
          <a:xfrm>
            <a:off x="4875276" y="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9" name="Picture Placeholder 2"/>
          <p:cNvSpPr>
            <a:spLocks noGrp="1"/>
          </p:cNvSpPr>
          <p:nvPr>
            <p:ph type="pic" sz="quarter" idx="15"/>
          </p:nvPr>
        </p:nvSpPr>
        <p:spPr>
          <a:xfrm>
            <a:off x="7315091" y="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0" name="Picture Placeholder 2"/>
          <p:cNvSpPr>
            <a:spLocks noGrp="1"/>
          </p:cNvSpPr>
          <p:nvPr>
            <p:ph type="pic" sz="quarter" idx="16"/>
          </p:nvPr>
        </p:nvSpPr>
        <p:spPr>
          <a:xfrm>
            <a:off x="9742932" y="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1" name="Picture Placeholder 2"/>
          <p:cNvSpPr>
            <a:spLocks noGrp="1"/>
          </p:cNvSpPr>
          <p:nvPr>
            <p:ph type="pic" sz="quarter" idx="17"/>
          </p:nvPr>
        </p:nvSpPr>
        <p:spPr>
          <a:xfrm>
            <a:off x="0" y="2286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2" name="Picture Placeholder 2"/>
          <p:cNvSpPr>
            <a:spLocks noGrp="1"/>
          </p:cNvSpPr>
          <p:nvPr>
            <p:ph type="pic" sz="quarter" idx="18"/>
          </p:nvPr>
        </p:nvSpPr>
        <p:spPr>
          <a:xfrm>
            <a:off x="2441448" y="2286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3" name="Picture Placeholder 2"/>
          <p:cNvSpPr>
            <a:spLocks noGrp="1"/>
          </p:cNvSpPr>
          <p:nvPr>
            <p:ph type="pic" sz="quarter" idx="19"/>
          </p:nvPr>
        </p:nvSpPr>
        <p:spPr>
          <a:xfrm>
            <a:off x="4875276" y="2286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4" name="Picture Placeholder 2"/>
          <p:cNvSpPr>
            <a:spLocks noGrp="1"/>
          </p:cNvSpPr>
          <p:nvPr>
            <p:ph type="pic" sz="quarter" idx="20"/>
          </p:nvPr>
        </p:nvSpPr>
        <p:spPr>
          <a:xfrm>
            <a:off x="7315091" y="2286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5" name="Picture Placeholder 2"/>
          <p:cNvSpPr>
            <a:spLocks noGrp="1"/>
          </p:cNvSpPr>
          <p:nvPr>
            <p:ph type="pic" sz="quarter" idx="21"/>
          </p:nvPr>
        </p:nvSpPr>
        <p:spPr>
          <a:xfrm>
            <a:off x="9742932" y="2286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6" name="Picture Placeholder 2"/>
          <p:cNvSpPr>
            <a:spLocks noGrp="1"/>
          </p:cNvSpPr>
          <p:nvPr>
            <p:ph type="pic" sz="quarter" idx="22"/>
          </p:nvPr>
        </p:nvSpPr>
        <p:spPr>
          <a:xfrm>
            <a:off x="0" y="4572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7" name="Picture Placeholder 2"/>
          <p:cNvSpPr>
            <a:spLocks noGrp="1"/>
          </p:cNvSpPr>
          <p:nvPr>
            <p:ph type="pic" sz="quarter" idx="23"/>
          </p:nvPr>
        </p:nvSpPr>
        <p:spPr>
          <a:xfrm>
            <a:off x="2441448" y="4572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8" name="Picture Placeholder 2"/>
          <p:cNvSpPr>
            <a:spLocks noGrp="1"/>
          </p:cNvSpPr>
          <p:nvPr>
            <p:ph type="pic" sz="quarter" idx="24"/>
          </p:nvPr>
        </p:nvSpPr>
        <p:spPr>
          <a:xfrm>
            <a:off x="4875276" y="4572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9" name="Picture Placeholder 2"/>
          <p:cNvSpPr>
            <a:spLocks noGrp="1"/>
          </p:cNvSpPr>
          <p:nvPr>
            <p:ph type="pic" sz="quarter" idx="25"/>
          </p:nvPr>
        </p:nvSpPr>
        <p:spPr>
          <a:xfrm>
            <a:off x="7315091" y="4572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0" name="Picture Placeholder 2"/>
          <p:cNvSpPr>
            <a:spLocks noGrp="1"/>
          </p:cNvSpPr>
          <p:nvPr>
            <p:ph type="pic" sz="quarter" idx="26"/>
          </p:nvPr>
        </p:nvSpPr>
        <p:spPr>
          <a:xfrm>
            <a:off x="9742932" y="4572000"/>
            <a:ext cx="2441448" cy="2286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306227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product focus">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6477000" y="1755648"/>
            <a:ext cx="4629150" cy="4114800"/>
            <a:chOff x="6324600" y="1600200"/>
            <a:chExt cx="5486400" cy="4876800"/>
          </a:xfrm>
        </p:grpSpPr>
        <p:sp>
          <p:nvSpPr>
            <p:cNvPr id="6" name="Isosceles Triangle 5"/>
            <p:cNvSpPr/>
            <p:nvPr/>
          </p:nvSpPr>
          <p:spPr>
            <a:xfrm>
              <a:off x="6324600" y="1600200"/>
              <a:ext cx="5486400" cy="4876800"/>
            </a:xfrm>
            <a:prstGeom prst="triangle">
              <a:avLst/>
            </a:prstGeom>
            <a:noFill/>
            <a:ln>
              <a:solidFill>
                <a:schemeClr val="accent3"/>
              </a:solidFill>
              <a:prstDash val="dash"/>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sp>
          <p:nvSpPr>
            <p:cNvPr id="7" name="Isosceles Triangle 6"/>
            <p:cNvSpPr/>
            <p:nvPr/>
          </p:nvSpPr>
          <p:spPr>
            <a:xfrm>
              <a:off x="7010400" y="2438400"/>
              <a:ext cx="4114801" cy="3657600"/>
            </a:xfrm>
            <a:prstGeom prst="triangl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p>
          </p:txBody>
        </p:sp>
      </p:grpSp>
      <p:sp>
        <p:nvSpPr>
          <p:cNvPr id="8" name="TextBox 7"/>
          <p:cNvSpPr txBox="1"/>
          <p:nvPr userDrawn="1"/>
        </p:nvSpPr>
        <p:spPr>
          <a:xfrm>
            <a:off x="7772400" y="4038600"/>
            <a:ext cx="2057400" cy="677108"/>
          </a:xfrm>
          <a:prstGeom prst="rect">
            <a:avLst/>
          </a:prstGeom>
          <a:noFill/>
        </p:spPr>
        <p:txBody>
          <a:bodyPr wrap="square" rtlCol="0">
            <a:spAutoFit/>
          </a:bodyPr>
          <a:lstStyle/>
          <a:p>
            <a:pPr algn="ctr"/>
            <a:r>
              <a:rPr lang="en-US" dirty="0">
                <a:solidFill>
                  <a:schemeClr val="bg1"/>
                </a:solidFill>
              </a:rPr>
              <a:t>The</a:t>
            </a:r>
            <a:br>
              <a:rPr lang="en-US" dirty="0">
                <a:solidFill>
                  <a:schemeClr val="bg1"/>
                </a:solidFill>
              </a:rPr>
            </a:br>
            <a:r>
              <a:rPr lang="en-US" dirty="0">
                <a:solidFill>
                  <a:schemeClr val="bg1"/>
                </a:solidFill>
              </a:rPr>
              <a:t>golden triangle</a:t>
            </a:r>
          </a:p>
        </p:txBody>
      </p:sp>
      <p:sp>
        <p:nvSpPr>
          <p:cNvPr id="10" name="Oval 9"/>
          <p:cNvSpPr/>
          <p:nvPr/>
        </p:nvSpPr>
        <p:spPr>
          <a:xfrm>
            <a:off x="8229600" y="1219200"/>
            <a:ext cx="1143000" cy="11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5867400" y="5257800"/>
            <a:ext cx="1143000" cy="11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a:off x="10591800" y="5257800"/>
            <a:ext cx="1143000" cy="1143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2"/>
          <p:cNvSpPr txBox="1">
            <a:spLocks/>
          </p:cNvSpPr>
          <p:nvPr userDrawn="1"/>
        </p:nvSpPr>
        <p:spPr bwMode="gray">
          <a:xfrm>
            <a:off x="381000" y="381000"/>
            <a:ext cx="9601200" cy="1143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t>Our product focus</a:t>
            </a:r>
          </a:p>
        </p:txBody>
      </p:sp>
      <p:sp>
        <p:nvSpPr>
          <p:cNvPr id="23" name="Content Placeholder 2"/>
          <p:cNvSpPr txBox="1">
            <a:spLocks/>
          </p:cNvSpPr>
          <p:nvPr userDrawn="1"/>
        </p:nvSpPr>
        <p:spPr bwMode="gray">
          <a:xfrm>
            <a:off x="381000" y="1600200"/>
            <a:ext cx="5486400" cy="4572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dirty="0"/>
              <a:t>The </a:t>
            </a:r>
            <a:r>
              <a:rPr lang="en-US" b="1" dirty="0"/>
              <a:t>golden triangle</a:t>
            </a:r>
            <a:r>
              <a:rPr lang="en-US" dirty="0"/>
              <a:t>:</a:t>
            </a:r>
          </a:p>
          <a:p>
            <a:pPr lvl="1"/>
            <a:r>
              <a:rPr lang="en-US" dirty="0"/>
              <a:t>A strong value proposition we can provide to our customers in three mission critical areas—accounting, payroll and</a:t>
            </a:r>
            <a:r>
              <a:rPr lang="en-US" baseline="0" dirty="0"/>
              <a:t> </a:t>
            </a:r>
            <a:r>
              <a:rPr lang="en-US" dirty="0"/>
              <a:t>HR, and payments </a:t>
            </a:r>
          </a:p>
          <a:p>
            <a:pPr lvl="1"/>
            <a:r>
              <a:rPr lang="en-US" dirty="0"/>
              <a:t>We are focused on ensuring our solutions cam be seamlessly integrated to automate workflow and the movement of money</a:t>
            </a:r>
          </a:p>
        </p:txBody>
      </p:sp>
      <p:pic>
        <p:nvPicPr>
          <p:cNvPr id="2" name="Picture 1" descr="accountin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3054" y="1451864"/>
            <a:ext cx="736092" cy="677672"/>
          </a:xfrm>
          <a:prstGeom prst="rect">
            <a:avLst/>
          </a:prstGeom>
        </p:spPr>
      </p:pic>
      <p:pic>
        <p:nvPicPr>
          <p:cNvPr id="3" name="Picture 2" descr="payment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8850" y="5610225"/>
            <a:ext cx="800100" cy="438150"/>
          </a:xfrm>
          <a:prstGeom prst="rect">
            <a:avLst/>
          </a:prstGeom>
        </p:spPr>
      </p:pic>
      <p:pic>
        <p:nvPicPr>
          <p:cNvPr id="4" name="Picture 3" descr="payro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44200" y="5410200"/>
            <a:ext cx="768350" cy="800100"/>
          </a:xfrm>
          <a:prstGeom prst="rect">
            <a:avLst/>
          </a:prstGeom>
        </p:spPr>
      </p:pic>
    </p:spTree>
    <p:extLst>
      <p:ext uri="{BB962C8B-B14F-4D97-AF65-F5344CB8AC3E}">
        <p14:creationId xmlns:p14="http://schemas.microsoft.com/office/powerpoint/2010/main" val="4291770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s -26">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1" name="Picture Placeholder 2"/>
          <p:cNvSpPr>
            <a:spLocks noGrp="1"/>
          </p:cNvSpPr>
          <p:nvPr>
            <p:ph type="pic" sz="quarter" idx="11"/>
          </p:nvPr>
        </p:nvSpPr>
        <p:spPr>
          <a:xfrm>
            <a:off x="0"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2" name="Picture Placeholder 2"/>
          <p:cNvSpPr>
            <a:spLocks noGrp="1"/>
          </p:cNvSpPr>
          <p:nvPr>
            <p:ph type="pic" sz="quarter" idx="12"/>
          </p:nvPr>
        </p:nvSpPr>
        <p:spPr>
          <a:xfrm>
            <a:off x="0"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3" name="Picture Placeholder 2"/>
          <p:cNvSpPr>
            <a:spLocks noGrp="1"/>
          </p:cNvSpPr>
          <p:nvPr>
            <p:ph type="pic" sz="quarter" idx="13"/>
          </p:nvPr>
        </p:nvSpPr>
        <p:spPr>
          <a:xfrm>
            <a:off x="0"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4" name="Picture Placeholder 2"/>
          <p:cNvSpPr>
            <a:spLocks noGrp="1"/>
          </p:cNvSpPr>
          <p:nvPr>
            <p:ph type="pic" sz="quarter" idx="14"/>
          </p:nvPr>
        </p:nvSpPr>
        <p:spPr>
          <a:xfrm>
            <a:off x="0"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5" name="Picture Placeholder 2"/>
          <p:cNvSpPr>
            <a:spLocks noGrp="1"/>
          </p:cNvSpPr>
          <p:nvPr>
            <p:ph type="pic" sz="quarter" idx="15"/>
          </p:nvPr>
        </p:nvSpPr>
        <p:spPr>
          <a:xfrm>
            <a:off x="0"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6" name="Picture Placeholder 2"/>
          <p:cNvSpPr>
            <a:spLocks noGrp="1"/>
          </p:cNvSpPr>
          <p:nvPr>
            <p:ph type="pic" sz="quarter" idx="16"/>
          </p:nvPr>
        </p:nvSpPr>
        <p:spPr>
          <a:xfrm>
            <a:off x="1216152"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7" name="Picture Placeholder 2"/>
          <p:cNvSpPr>
            <a:spLocks noGrp="1"/>
          </p:cNvSpPr>
          <p:nvPr>
            <p:ph type="pic" sz="quarter" idx="17"/>
          </p:nvPr>
        </p:nvSpPr>
        <p:spPr>
          <a:xfrm>
            <a:off x="1216152"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8" name="Picture Placeholder 2"/>
          <p:cNvSpPr>
            <a:spLocks noGrp="1"/>
          </p:cNvSpPr>
          <p:nvPr>
            <p:ph type="pic" sz="quarter" idx="18"/>
          </p:nvPr>
        </p:nvSpPr>
        <p:spPr>
          <a:xfrm>
            <a:off x="1216152"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9" name="Picture Placeholder 2"/>
          <p:cNvSpPr>
            <a:spLocks noGrp="1"/>
          </p:cNvSpPr>
          <p:nvPr>
            <p:ph type="pic" sz="quarter" idx="19"/>
          </p:nvPr>
        </p:nvSpPr>
        <p:spPr>
          <a:xfrm>
            <a:off x="1216152"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0" name="Picture Placeholder 2"/>
          <p:cNvSpPr>
            <a:spLocks noGrp="1"/>
          </p:cNvSpPr>
          <p:nvPr>
            <p:ph type="pic" sz="quarter" idx="20"/>
          </p:nvPr>
        </p:nvSpPr>
        <p:spPr>
          <a:xfrm>
            <a:off x="1216152"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1" name="Picture Placeholder 2"/>
          <p:cNvSpPr>
            <a:spLocks noGrp="1"/>
          </p:cNvSpPr>
          <p:nvPr>
            <p:ph type="pic" sz="quarter" idx="21"/>
          </p:nvPr>
        </p:nvSpPr>
        <p:spPr>
          <a:xfrm>
            <a:off x="1216152"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2" name="Picture Placeholder 2"/>
          <p:cNvSpPr>
            <a:spLocks noGrp="1"/>
          </p:cNvSpPr>
          <p:nvPr>
            <p:ph type="pic" sz="quarter" idx="22"/>
          </p:nvPr>
        </p:nvSpPr>
        <p:spPr>
          <a:xfrm>
            <a:off x="2432304"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3" name="Picture Placeholder 2"/>
          <p:cNvSpPr>
            <a:spLocks noGrp="1"/>
          </p:cNvSpPr>
          <p:nvPr>
            <p:ph type="pic" sz="quarter" idx="23"/>
          </p:nvPr>
        </p:nvSpPr>
        <p:spPr>
          <a:xfrm>
            <a:off x="2432304"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4" name="Picture Placeholder 2"/>
          <p:cNvSpPr>
            <a:spLocks noGrp="1"/>
          </p:cNvSpPr>
          <p:nvPr>
            <p:ph type="pic" sz="quarter" idx="24"/>
          </p:nvPr>
        </p:nvSpPr>
        <p:spPr>
          <a:xfrm>
            <a:off x="2432304"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5" name="Picture Placeholder 2"/>
          <p:cNvSpPr>
            <a:spLocks noGrp="1"/>
          </p:cNvSpPr>
          <p:nvPr>
            <p:ph type="pic" sz="quarter" idx="25"/>
          </p:nvPr>
        </p:nvSpPr>
        <p:spPr>
          <a:xfrm>
            <a:off x="2432304"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6" name="Picture Placeholder 2"/>
          <p:cNvSpPr>
            <a:spLocks noGrp="1"/>
          </p:cNvSpPr>
          <p:nvPr>
            <p:ph type="pic" sz="quarter" idx="26"/>
          </p:nvPr>
        </p:nvSpPr>
        <p:spPr>
          <a:xfrm>
            <a:off x="2432304"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7" name="Picture Placeholder 2"/>
          <p:cNvSpPr>
            <a:spLocks noGrp="1"/>
          </p:cNvSpPr>
          <p:nvPr>
            <p:ph type="pic" sz="quarter" idx="27"/>
          </p:nvPr>
        </p:nvSpPr>
        <p:spPr>
          <a:xfrm>
            <a:off x="2432304"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8" name="Picture Placeholder 2"/>
          <p:cNvSpPr>
            <a:spLocks noGrp="1"/>
          </p:cNvSpPr>
          <p:nvPr>
            <p:ph type="pic" sz="quarter" idx="28"/>
          </p:nvPr>
        </p:nvSpPr>
        <p:spPr>
          <a:xfrm>
            <a:off x="3648456"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9" name="Picture Placeholder 2"/>
          <p:cNvSpPr>
            <a:spLocks noGrp="1"/>
          </p:cNvSpPr>
          <p:nvPr>
            <p:ph type="pic" sz="quarter" idx="29"/>
          </p:nvPr>
        </p:nvSpPr>
        <p:spPr>
          <a:xfrm>
            <a:off x="3648456"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0" name="Picture Placeholder 2"/>
          <p:cNvSpPr>
            <a:spLocks noGrp="1"/>
          </p:cNvSpPr>
          <p:nvPr>
            <p:ph type="pic" sz="quarter" idx="30"/>
          </p:nvPr>
        </p:nvSpPr>
        <p:spPr>
          <a:xfrm>
            <a:off x="3648456"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1" name="Picture Placeholder 2"/>
          <p:cNvSpPr>
            <a:spLocks noGrp="1"/>
          </p:cNvSpPr>
          <p:nvPr>
            <p:ph type="pic" sz="quarter" idx="31"/>
          </p:nvPr>
        </p:nvSpPr>
        <p:spPr>
          <a:xfrm>
            <a:off x="3648456"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2" name="Picture Placeholder 2"/>
          <p:cNvSpPr>
            <a:spLocks noGrp="1"/>
          </p:cNvSpPr>
          <p:nvPr>
            <p:ph type="pic" sz="quarter" idx="32"/>
          </p:nvPr>
        </p:nvSpPr>
        <p:spPr>
          <a:xfrm>
            <a:off x="3648456"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3" name="Picture Placeholder 2"/>
          <p:cNvSpPr>
            <a:spLocks noGrp="1"/>
          </p:cNvSpPr>
          <p:nvPr>
            <p:ph type="pic" sz="quarter" idx="33"/>
          </p:nvPr>
        </p:nvSpPr>
        <p:spPr>
          <a:xfrm>
            <a:off x="3648456"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4" name="Picture Placeholder 2"/>
          <p:cNvSpPr>
            <a:spLocks noGrp="1"/>
          </p:cNvSpPr>
          <p:nvPr>
            <p:ph type="pic" sz="quarter" idx="34"/>
          </p:nvPr>
        </p:nvSpPr>
        <p:spPr>
          <a:xfrm>
            <a:off x="4864608"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5" name="Picture Placeholder 2"/>
          <p:cNvSpPr>
            <a:spLocks noGrp="1"/>
          </p:cNvSpPr>
          <p:nvPr>
            <p:ph type="pic" sz="quarter" idx="35"/>
          </p:nvPr>
        </p:nvSpPr>
        <p:spPr>
          <a:xfrm>
            <a:off x="4864608"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6" name="Picture Placeholder 2"/>
          <p:cNvSpPr>
            <a:spLocks noGrp="1"/>
          </p:cNvSpPr>
          <p:nvPr>
            <p:ph type="pic" sz="quarter" idx="36"/>
          </p:nvPr>
        </p:nvSpPr>
        <p:spPr>
          <a:xfrm>
            <a:off x="4864608"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7" name="Picture Placeholder 2"/>
          <p:cNvSpPr>
            <a:spLocks noGrp="1"/>
          </p:cNvSpPr>
          <p:nvPr>
            <p:ph type="pic" sz="quarter" idx="37"/>
          </p:nvPr>
        </p:nvSpPr>
        <p:spPr>
          <a:xfrm>
            <a:off x="4864608"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8" name="Picture Placeholder 2"/>
          <p:cNvSpPr>
            <a:spLocks noGrp="1"/>
          </p:cNvSpPr>
          <p:nvPr>
            <p:ph type="pic" sz="quarter" idx="38"/>
          </p:nvPr>
        </p:nvSpPr>
        <p:spPr>
          <a:xfrm>
            <a:off x="4864608"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49" name="Picture Placeholder 2"/>
          <p:cNvSpPr>
            <a:spLocks noGrp="1"/>
          </p:cNvSpPr>
          <p:nvPr>
            <p:ph type="pic" sz="quarter" idx="39"/>
          </p:nvPr>
        </p:nvSpPr>
        <p:spPr>
          <a:xfrm>
            <a:off x="4864608"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0" name="Picture Placeholder 2"/>
          <p:cNvSpPr>
            <a:spLocks noGrp="1"/>
          </p:cNvSpPr>
          <p:nvPr>
            <p:ph type="pic" sz="quarter" idx="40"/>
          </p:nvPr>
        </p:nvSpPr>
        <p:spPr>
          <a:xfrm>
            <a:off x="6080760"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1" name="Picture Placeholder 2"/>
          <p:cNvSpPr>
            <a:spLocks noGrp="1"/>
          </p:cNvSpPr>
          <p:nvPr>
            <p:ph type="pic" sz="quarter" idx="41"/>
          </p:nvPr>
        </p:nvSpPr>
        <p:spPr>
          <a:xfrm>
            <a:off x="6080760"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2" name="Picture Placeholder 2"/>
          <p:cNvSpPr>
            <a:spLocks noGrp="1"/>
          </p:cNvSpPr>
          <p:nvPr>
            <p:ph type="pic" sz="quarter" idx="42"/>
          </p:nvPr>
        </p:nvSpPr>
        <p:spPr>
          <a:xfrm>
            <a:off x="6080760"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3" name="Picture Placeholder 2"/>
          <p:cNvSpPr>
            <a:spLocks noGrp="1"/>
          </p:cNvSpPr>
          <p:nvPr>
            <p:ph type="pic" sz="quarter" idx="43"/>
          </p:nvPr>
        </p:nvSpPr>
        <p:spPr>
          <a:xfrm>
            <a:off x="6080760"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4" name="Picture Placeholder 2"/>
          <p:cNvSpPr>
            <a:spLocks noGrp="1"/>
          </p:cNvSpPr>
          <p:nvPr>
            <p:ph type="pic" sz="quarter" idx="44"/>
          </p:nvPr>
        </p:nvSpPr>
        <p:spPr>
          <a:xfrm>
            <a:off x="6080760"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5" name="Picture Placeholder 2"/>
          <p:cNvSpPr>
            <a:spLocks noGrp="1"/>
          </p:cNvSpPr>
          <p:nvPr>
            <p:ph type="pic" sz="quarter" idx="45"/>
          </p:nvPr>
        </p:nvSpPr>
        <p:spPr>
          <a:xfrm>
            <a:off x="6080760"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6" name="Picture Placeholder 2"/>
          <p:cNvSpPr>
            <a:spLocks noGrp="1"/>
          </p:cNvSpPr>
          <p:nvPr>
            <p:ph type="pic" sz="quarter" idx="46"/>
          </p:nvPr>
        </p:nvSpPr>
        <p:spPr>
          <a:xfrm>
            <a:off x="7296912"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7" name="Picture Placeholder 2"/>
          <p:cNvSpPr>
            <a:spLocks noGrp="1"/>
          </p:cNvSpPr>
          <p:nvPr>
            <p:ph type="pic" sz="quarter" idx="47"/>
          </p:nvPr>
        </p:nvSpPr>
        <p:spPr>
          <a:xfrm>
            <a:off x="7296912"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8" name="Picture Placeholder 2"/>
          <p:cNvSpPr>
            <a:spLocks noGrp="1"/>
          </p:cNvSpPr>
          <p:nvPr>
            <p:ph type="pic" sz="quarter" idx="48"/>
          </p:nvPr>
        </p:nvSpPr>
        <p:spPr>
          <a:xfrm>
            <a:off x="7296912"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59" name="Picture Placeholder 2"/>
          <p:cNvSpPr>
            <a:spLocks noGrp="1"/>
          </p:cNvSpPr>
          <p:nvPr>
            <p:ph type="pic" sz="quarter" idx="49"/>
          </p:nvPr>
        </p:nvSpPr>
        <p:spPr>
          <a:xfrm>
            <a:off x="7296912"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0" name="Picture Placeholder 2"/>
          <p:cNvSpPr>
            <a:spLocks noGrp="1"/>
          </p:cNvSpPr>
          <p:nvPr>
            <p:ph type="pic" sz="quarter" idx="50"/>
          </p:nvPr>
        </p:nvSpPr>
        <p:spPr>
          <a:xfrm>
            <a:off x="7296912"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1" name="Picture Placeholder 2"/>
          <p:cNvSpPr>
            <a:spLocks noGrp="1"/>
          </p:cNvSpPr>
          <p:nvPr>
            <p:ph type="pic" sz="quarter" idx="51"/>
          </p:nvPr>
        </p:nvSpPr>
        <p:spPr>
          <a:xfrm>
            <a:off x="7296912"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2" name="Picture Placeholder 2"/>
          <p:cNvSpPr>
            <a:spLocks noGrp="1"/>
          </p:cNvSpPr>
          <p:nvPr>
            <p:ph type="pic" sz="quarter" idx="52"/>
          </p:nvPr>
        </p:nvSpPr>
        <p:spPr>
          <a:xfrm>
            <a:off x="8513064"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3" name="Picture Placeholder 2"/>
          <p:cNvSpPr>
            <a:spLocks noGrp="1"/>
          </p:cNvSpPr>
          <p:nvPr>
            <p:ph type="pic" sz="quarter" idx="53"/>
          </p:nvPr>
        </p:nvSpPr>
        <p:spPr>
          <a:xfrm>
            <a:off x="8513064"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4" name="Picture Placeholder 2"/>
          <p:cNvSpPr>
            <a:spLocks noGrp="1"/>
          </p:cNvSpPr>
          <p:nvPr>
            <p:ph type="pic" sz="quarter" idx="54"/>
          </p:nvPr>
        </p:nvSpPr>
        <p:spPr>
          <a:xfrm>
            <a:off x="8513064"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5" name="Picture Placeholder 2"/>
          <p:cNvSpPr>
            <a:spLocks noGrp="1"/>
          </p:cNvSpPr>
          <p:nvPr>
            <p:ph type="pic" sz="quarter" idx="55"/>
          </p:nvPr>
        </p:nvSpPr>
        <p:spPr>
          <a:xfrm>
            <a:off x="8513064"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6" name="Picture Placeholder 2"/>
          <p:cNvSpPr>
            <a:spLocks noGrp="1"/>
          </p:cNvSpPr>
          <p:nvPr>
            <p:ph type="pic" sz="quarter" idx="56"/>
          </p:nvPr>
        </p:nvSpPr>
        <p:spPr>
          <a:xfrm>
            <a:off x="8513064"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7" name="Picture Placeholder 2"/>
          <p:cNvSpPr>
            <a:spLocks noGrp="1"/>
          </p:cNvSpPr>
          <p:nvPr>
            <p:ph type="pic" sz="quarter" idx="57"/>
          </p:nvPr>
        </p:nvSpPr>
        <p:spPr>
          <a:xfrm>
            <a:off x="8513064"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8" name="Picture Placeholder 2"/>
          <p:cNvSpPr>
            <a:spLocks noGrp="1"/>
          </p:cNvSpPr>
          <p:nvPr>
            <p:ph type="pic" sz="quarter" idx="58"/>
          </p:nvPr>
        </p:nvSpPr>
        <p:spPr>
          <a:xfrm>
            <a:off x="9729216" y="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69" name="Picture Placeholder 2"/>
          <p:cNvSpPr>
            <a:spLocks noGrp="1"/>
          </p:cNvSpPr>
          <p:nvPr>
            <p:ph type="pic" sz="quarter" idx="59"/>
          </p:nvPr>
        </p:nvSpPr>
        <p:spPr>
          <a:xfrm>
            <a:off x="9729216" y="1143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0" name="Picture Placeholder 2"/>
          <p:cNvSpPr>
            <a:spLocks noGrp="1"/>
          </p:cNvSpPr>
          <p:nvPr>
            <p:ph type="pic" sz="quarter" idx="60"/>
          </p:nvPr>
        </p:nvSpPr>
        <p:spPr>
          <a:xfrm>
            <a:off x="9729216" y="2286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1" name="Picture Placeholder 2"/>
          <p:cNvSpPr>
            <a:spLocks noGrp="1"/>
          </p:cNvSpPr>
          <p:nvPr>
            <p:ph type="pic" sz="quarter" idx="61"/>
          </p:nvPr>
        </p:nvSpPr>
        <p:spPr>
          <a:xfrm>
            <a:off x="9729216" y="3429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2" name="Picture Placeholder 2"/>
          <p:cNvSpPr>
            <a:spLocks noGrp="1"/>
          </p:cNvSpPr>
          <p:nvPr>
            <p:ph type="pic" sz="quarter" idx="62"/>
          </p:nvPr>
        </p:nvSpPr>
        <p:spPr>
          <a:xfrm>
            <a:off x="9729216" y="4572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3" name="Picture Placeholder 2"/>
          <p:cNvSpPr>
            <a:spLocks noGrp="1"/>
          </p:cNvSpPr>
          <p:nvPr>
            <p:ph type="pic" sz="quarter" idx="63"/>
          </p:nvPr>
        </p:nvSpPr>
        <p:spPr>
          <a:xfrm>
            <a:off x="9729216" y="5715000"/>
            <a:ext cx="121615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4" name="Picture Placeholder 2"/>
          <p:cNvSpPr>
            <a:spLocks noGrp="1"/>
          </p:cNvSpPr>
          <p:nvPr>
            <p:ph type="pic" sz="quarter" idx="64"/>
          </p:nvPr>
        </p:nvSpPr>
        <p:spPr>
          <a:xfrm>
            <a:off x="10945368" y="0"/>
            <a:ext cx="124663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5" name="Picture Placeholder 2"/>
          <p:cNvSpPr>
            <a:spLocks noGrp="1"/>
          </p:cNvSpPr>
          <p:nvPr>
            <p:ph type="pic" sz="quarter" idx="65"/>
          </p:nvPr>
        </p:nvSpPr>
        <p:spPr>
          <a:xfrm>
            <a:off x="10945368" y="1143000"/>
            <a:ext cx="124663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6" name="Picture Placeholder 2"/>
          <p:cNvSpPr>
            <a:spLocks noGrp="1"/>
          </p:cNvSpPr>
          <p:nvPr>
            <p:ph type="pic" sz="quarter" idx="66"/>
          </p:nvPr>
        </p:nvSpPr>
        <p:spPr>
          <a:xfrm>
            <a:off x="10945368" y="2286000"/>
            <a:ext cx="124663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7" name="Picture Placeholder 2"/>
          <p:cNvSpPr>
            <a:spLocks noGrp="1"/>
          </p:cNvSpPr>
          <p:nvPr>
            <p:ph type="pic" sz="quarter" idx="67"/>
          </p:nvPr>
        </p:nvSpPr>
        <p:spPr>
          <a:xfrm>
            <a:off x="10945368" y="3429000"/>
            <a:ext cx="124663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8" name="Picture Placeholder 2"/>
          <p:cNvSpPr>
            <a:spLocks noGrp="1"/>
          </p:cNvSpPr>
          <p:nvPr>
            <p:ph type="pic" sz="quarter" idx="68"/>
          </p:nvPr>
        </p:nvSpPr>
        <p:spPr>
          <a:xfrm>
            <a:off x="10945368" y="4572000"/>
            <a:ext cx="124663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79" name="Picture Placeholder 2"/>
          <p:cNvSpPr>
            <a:spLocks noGrp="1"/>
          </p:cNvSpPr>
          <p:nvPr>
            <p:ph type="pic" sz="quarter" idx="69"/>
          </p:nvPr>
        </p:nvSpPr>
        <p:spPr>
          <a:xfrm>
            <a:off x="10945368" y="5715000"/>
            <a:ext cx="1246632" cy="114300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Tree>
    <p:extLst>
      <p:ext uri="{BB962C8B-B14F-4D97-AF65-F5344CB8AC3E}">
        <p14:creationId xmlns:p14="http://schemas.microsoft.com/office/powerpoint/2010/main" val="27585126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s -27">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Picture Placeholder 3"/>
          <p:cNvSpPr>
            <a:spLocks noGrp="1"/>
          </p:cNvSpPr>
          <p:nvPr>
            <p:ph type="pic" sz="quarter" idx="10"/>
          </p:nvPr>
        </p:nvSpPr>
        <p:spPr>
          <a:xfrm>
            <a:off x="380999" y="609600"/>
            <a:ext cx="4341125" cy="6248400"/>
          </a:xfrm>
          <a:prstGeom prst="rect">
            <a:avLst/>
          </a:prstGeom>
        </p:spPr>
        <p:txBody>
          <a:bodyPr/>
          <a:lstStyle>
            <a:lvl1pPr marL="0" indent="0" algn="ctr">
              <a:buNone/>
              <a:defRPr sz="1600"/>
            </a:lvl1pPr>
          </a:lstStyle>
          <a:p>
            <a:pPr lvl="0"/>
            <a:endParaRPr lang="en-US" noProof="0" dirty="0"/>
          </a:p>
        </p:txBody>
      </p:sp>
    </p:spTree>
    <p:extLst>
      <p:ext uri="{BB962C8B-B14F-4D97-AF65-F5344CB8AC3E}">
        <p14:creationId xmlns:p14="http://schemas.microsoft.com/office/powerpoint/2010/main" val="2907766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ice Mockup -2">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Picture Placeholder 8"/>
          <p:cNvSpPr>
            <a:spLocks noGrp="1"/>
          </p:cNvSpPr>
          <p:nvPr>
            <p:ph type="pic" sz="quarter" idx="12"/>
          </p:nvPr>
        </p:nvSpPr>
        <p:spPr>
          <a:xfrm>
            <a:off x="4458808" y="1796148"/>
            <a:ext cx="1418567" cy="3873105"/>
          </a:xfrm>
          <a:custGeom>
            <a:avLst/>
            <a:gdLst>
              <a:gd name="connsiteX0" fmla="*/ 0 w 1236662"/>
              <a:gd name="connsiteY0" fmla="*/ 0 h 3370263"/>
              <a:gd name="connsiteX1" fmla="*/ 1236662 w 1236662"/>
              <a:gd name="connsiteY1" fmla="*/ 0 h 3370263"/>
              <a:gd name="connsiteX2" fmla="*/ 1236662 w 1236662"/>
              <a:gd name="connsiteY2" fmla="*/ 3370263 h 3370263"/>
              <a:gd name="connsiteX3" fmla="*/ 0 w 1236662"/>
              <a:gd name="connsiteY3" fmla="*/ 3370263 h 3370263"/>
              <a:gd name="connsiteX4" fmla="*/ 0 w 1236662"/>
              <a:gd name="connsiteY4" fmla="*/ 0 h 3370263"/>
              <a:gd name="connsiteX0" fmla="*/ 5977 w 1236662"/>
              <a:gd name="connsiteY0" fmla="*/ 525929 h 3370263"/>
              <a:gd name="connsiteX1" fmla="*/ 1236662 w 1236662"/>
              <a:gd name="connsiteY1" fmla="*/ 0 h 3370263"/>
              <a:gd name="connsiteX2" fmla="*/ 1236662 w 1236662"/>
              <a:gd name="connsiteY2" fmla="*/ 3370263 h 3370263"/>
              <a:gd name="connsiteX3" fmla="*/ 0 w 1236662"/>
              <a:gd name="connsiteY3" fmla="*/ 3370263 h 3370263"/>
              <a:gd name="connsiteX4" fmla="*/ 5977 w 1236662"/>
              <a:gd name="connsiteY4" fmla="*/ 525929 h 3370263"/>
              <a:gd name="connsiteX0" fmla="*/ 5977 w 1236662"/>
              <a:gd name="connsiteY0" fmla="*/ 508000 h 3352334"/>
              <a:gd name="connsiteX1" fmla="*/ 1224709 w 1236662"/>
              <a:gd name="connsiteY1" fmla="*/ 0 h 3352334"/>
              <a:gd name="connsiteX2" fmla="*/ 1236662 w 1236662"/>
              <a:gd name="connsiteY2" fmla="*/ 3352334 h 3352334"/>
              <a:gd name="connsiteX3" fmla="*/ 0 w 1236662"/>
              <a:gd name="connsiteY3" fmla="*/ 3352334 h 3352334"/>
              <a:gd name="connsiteX4" fmla="*/ 5977 w 1236662"/>
              <a:gd name="connsiteY4" fmla="*/ 508000 h 3352334"/>
              <a:gd name="connsiteX0" fmla="*/ 5977 w 1236662"/>
              <a:gd name="connsiteY0" fmla="*/ 508000 h 3352334"/>
              <a:gd name="connsiteX1" fmla="*/ 1224709 w 1236662"/>
              <a:gd name="connsiteY1" fmla="*/ 0 h 3352334"/>
              <a:gd name="connsiteX2" fmla="*/ 1236662 w 1236662"/>
              <a:gd name="connsiteY2" fmla="*/ 3316476 h 3352334"/>
              <a:gd name="connsiteX3" fmla="*/ 0 w 1236662"/>
              <a:gd name="connsiteY3" fmla="*/ 3352334 h 3352334"/>
              <a:gd name="connsiteX4" fmla="*/ 5977 w 1236662"/>
              <a:gd name="connsiteY4" fmla="*/ 508000 h 3352334"/>
              <a:gd name="connsiteX0" fmla="*/ 5977 w 1236662"/>
              <a:gd name="connsiteY0" fmla="*/ 508000 h 3382217"/>
              <a:gd name="connsiteX1" fmla="*/ 1224709 w 1236662"/>
              <a:gd name="connsiteY1" fmla="*/ 0 h 3382217"/>
              <a:gd name="connsiteX2" fmla="*/ 1236662 w 1236662"/>
              <a:gd name="connsiteY2" fmla="*/ 3316476 h 3382217"/>
              <a:gd name="connsiteX3" fmla="*/ 0 w 1236662"/>
              <a:gd name="connsiteY3" fmla="*/ 3382217 h 3382217"/>
              <a:gd name="connsiteX4" fmla="*/ 5977 w 1236662"/>
              <a:gd name="connsiteY4" fmla="*/ 508000 h 3382217"/>
              <a:gd name="connsiteX0" fmla="*/ 5977 w 1236662"/>
              <a:gd name="connsiteY0" fmla="*/ 508000 h 3382217"/>
              <a:gd name="connsiteX1" fmla="*/ 1224709 w 1236662"/>
              <a:gd name="connsiteY1" fmla="*/ 0 h 3382217"/>
              <a:gd name="connsiteX2" fmla="*/ 1236662 w 1236662"/>
              <a:gd name="connsiteY2" fmla="*/ 3328429 h 3382217"/>
              <a:gd name="connsiteX3" fmla="*/ 0 w 1236662"/>
              <a:gd name="connsiteY3" fmla="*/ 3382217 h 3382217"/>
              <a:gd name="connsiteX4" fmla="*/ 5977 w 1236662"/>
              <a:gd name="connsiteY4" fmla="*/ 508000 h 3382217"/>
              <a:gd name="connsiteX0" fmla="*/ 5977 w 1236662"/>
              <a:gd name="connsiteY0" fmla="*/ 508000 h 3394170"/>
              <a:gd name="connsiteX1" fmla="*/ 1224709 w 1236662"/>
              <a:gd name="connsiteY1" fmla="*/ 0 h 3394170"/>
              <a:gd name="connsiteX2" fmla="*/ 1236662 w 1236662"/>
              <a:gd name="connsiteY2" fmla="*/ 3328429 h 3394170"/>
              <a:gd name="connsiteX3" fmla="*/ 0 w 1236662"/>
              <a:gd name="connsiteY3" fmla="*/ 3394170 h 3394170"/>
              <a:gd name="connsiteX4" fmla="*/ 5977 w 1236662"/>
              <a:gd name="connsiteY4" fmla="*/ 508000 h 3394170"/>
              <a:gd name="connsiteX0" fmla="*/ 5977 w 1230686"/>
              <a:gd name="connsiteY0" fmla="*/ 508000 h 3394170"/>
              <a:gd name="connsiteX1" fmla="*/ 1224709 w 1230686"/>
              <a:gd name="connsiteY1" fmla="*/ 0 h 3394170"/>
              <a:gd name="connsiteX2" fmla="*/ 1230686 w 1230686"/>
              <a:gd name="connsiteY2" fmla="*/ 3340382 h 3394170"/>
              <a:gd name="connsiteX3" fmla="*/ 0 w 1230686"/>
              <a:gd name="connsiteY3" fmla="*/ 3394170 h 3394170"/>
              <a:gd name="connsiteX4" fmla="*/ 5977 w 1230686"/>
              <a:gd name="connsiteY4" fmla="*/ 508000 h 3394170"/>
              <a:gd name="connsiteX0" fmla="*/ 575 w 1231261"/>
              <a:gd name="connsiteY0" fmla="*/ 508000 h 3394170"/>
              <a:gd name="connsiteX1" fmla="*/ 1225284 w 1231261"/>
              <a:gd name="connsiteY1" fmla="*/ 0 h 3394170"/>
              <a:gd name="connsiteX2" fmla="*/ 1231261 w 1231261"/>
              <a:gd name="connsiteY2" fmla="*/ 3340382 h 3394170"/>
              <a:gd name="connsiteX3" fmla="*/ 575 w 1231261"/>
              <a:gd name="connsiteY3" fmla="*/ 3394170 h 3394170"/>
              <a:gd name="connsiteX4" fmla="*/ 575 w 1231261"/>
              <a:gd name="connsiteY4" fmla="*/ 508000 h 3394170"/>
              <a:gd name="connsiteX0" fmla="*/ 575 w 1232410"/>
              <a:gd name="connsiteY0" fmla="*/ 513976 h 3400146"/>
              <a:gd name="connsiteX1" fmla="*/ 1231260 w 1232410"/>
              <a:gd name="connsiteY1" fmla="*/ 0 h 3400146"/>
              <a:gd name="connsiteX2" fmla="*/ 1231261 w 1232410"/>
              <a:gd name="connsiteY2" fmla="*/ 3346358 h 3400146"/>
              <a:gd name="connsiteX3" fmla="*/ 575 w 1232410"/>
              <a:gd name="connsiteY3" fmla="*/ 3400146 h 3400146"/>
              <a:gd name="connsiteX4" fmla="*/ 575 w 1232410"/>
              <a:gd name="connsiteY4" fmla="*/ 513976 h 3400146"/>
              <a:gd name="connsiteX0" fmla="*/ 575 w 1237959"/>
              <a:gd name="connsiteY0" fmla="*/ 519952 h 3406122"/>
              <a:gd name="connsiteX1" fmla="*/ 1237236 w 1237959"/>
              <a:gd name="connsiteY1" fmla="*/ 0 h 3406122"/>
              <a:gd name="connsiteX2" fmla="*/ 1231261 w 1237959"/>
              <a:gd name="connsiteY2" fmla="*/ 3352334 h 3406122"/>
              <a:gd name="connsiteX3" fmla="*/ 575 w 1237959"/>
              <a:gd name="connsiteY3" fmla="*/ 3406122 h 3406122"/>
              <a:gd name="connsiteX4" fmla="*/ 575 w 1237959"/>
              <a:gd name="connsiteY4" fmla="*/ 519952 h 3406122"/>
              <a:gd name="connsiteX0" fmla="*/ 575 w 1238386"/>
              <a:gd name="connsiteY0" fmla="*/ 519952 h 3406122"/>
              <a:gd name="connsiteX1" fmla="*/ 1237236 w 1238386"/>
              <a:gd name="connsiteY1" fmla="*/ 0 h 3406122"/>
              <a:gd name="connsiteX2" fmla="*/ 1237237 w 1238386"/>
              <a:gd name="connsiteY2" fmla="*/ 3358310 h 3406122"/>
              <a:gd name="connsiteX3" fmla="*/ 575 w 1238386"/>
              <a:gd name="connsiteY3" fmla="*/ 3406122 h 3406122"/>
              <a:gd name="connsiteX4" fmla="*/ 575 w 1238386"/>
              <a:gd name="connsiteY4" fmla="*/ 519952 h 3406122"/>
              <a:gd name="connsiteX0" fmla="*/ 575 w 1249718"/>
              <a:gd name="connsiteY0" fmla="*/ 525928 h 3412098"/>
              <a:gd name="connsiteX1" fmla="*/ 1249189 w 1249718"/>
              <a:gd name="connsiteY1" fmla="*/ 0 h 3412098"/>
              <a:gd name="connsiteX2" fmla="*/ 1237237 w 1249718"/>
              <a:gd name="connsiteY2" fmla="*/ 3364286 h 3412098"/>
              <a:gd name="connsiteX3" fmla="*/ 575 w 1249718"/>
              <a:gd name="connsiteY3" fmla="*/ 3412098 h 3412098"/>
              <a:gd name="connsiteX4" fmla="*/ 575 w 1249718"/>
              <a:gd name="connsiteY4" fmla="*/ 525928 h 341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718" h="3412098">
                <a:moveTo>
                  <a:pt x="575" y="525928"/>
                </a:moveTo>
                <a:lnTo>
                  <a:pt x="1249189" y="0"/>
                </a:lnTo>
                <a:cubicBezTo>
                  <a:pt x="1253173" y="1117445"/>
                  <a:pt x="1233253" y="2246841"/>
                  <a:pt x="1237237" y="3364286"/>
                </a:cubicBezTo>
                <a:lnTo>
                  <a:pt x="575" y="3412098"/>
                </a:lnTo>
                <a:cubicBezTo>
                  <a:pt x="2567" y="2463987"/>
                  <a:pt x="-1417" y="1474039"/>
                  <a:pt x="575" y="525928"/>
                </a:cubicBezTo>
                <a:close/>
              </a:path>
            </a:pathLst>
          </a:custGeom>
          <a:solidFill>
            <a:schemeClr val="accent1"/>
          </a:solidFill>
        </p:spPr>
        <p:txBody>
          <a:bodyPr anchor="ctr"/>
          <a:lstStyle>
            <a:lvl1pPr marL="0" indent="0" algn="ctr">
              <a:buNone/>
              <a:defRPr sz="1050"/>
            </a:lvl1pPr>
          </a:lstStyle>
          <a:p>
            <a:pPr lvl="0"/>
            <a:endParaRPr lang="en-US" noProof="0" dirty="0"/>
          </a:p>
        </p:txBody>
      </p:sp>
      <p:sp>
        <p:nvSpPr>
          <p:cNvPr id="3" name="Picture Placeholder 2"/>
          <p:cNvSpPr>
            <a:spLocks noGrp="1"/>
          </p:cNvSpPr>
          <p:nvPr>
            <p:ph type="pic" sz="quarter" idx="11"/>
          </p:nvPr>
        </p:nvSpPr>
        <p:spPr>
          <a:xfrm>
            <a:off x="6322325" y="1795747"/>
            <a:ext cx="1421522" cy="3876451"/>
          </a:xfrm>
          <a:custGeom>
            <a:avLst/>
            <a:gdLst>
              <a:gd name="connsiteX0" fmla="*/ 0 w 1279525"/>
              <a:gd name="connsiteY0" fmla="*/ 0 h 3344863"/>
              <a:gd name="connsiteX1" fmla="*/ 1279525 w 1279525"/>
              <a:gd name="connsiteY1" fmla="*/ 0 h 3344863"/>
              <a:gd name="connsiteX2" fmla="*/ 1279525 w 1279525"/>
              <a:gd name="connsiteY2" fmla="*/ 3344863 h 3344863"/>
              <a:gd name="connsiteX3" fmla="*/ 0 w 1279525"/>
              <a:gd name="connsiteY3" fmla="*/ 3344863 h 3344863"/>
              <a:gd name="connsiteX4" fmla="*/ 0 w 1279525"/>
              <a:gd name="connsiteY4" fmla="*/ 0 h 3344863"/>
              <a:gd name="connsiteX0" fmla="*/ 0 w 1292588"/>
              <a:gd name="connsiteY0" fmla="*/ 0 h 3344863"/>
              <a:gd name="connsiteX1" fmla="*/ 1292588 w 1292588"/>
              <a:gd name="connsiteY1" fmla="*/ 404949 h 3344863"/>
              <a:gd name="connsiteX2" fmla="*/ 1279525 w 1292588"/>
              <a:gd name="connsiteY2" fmla="*/ 3344863 h 3344863"/>
              <a:gd name="connsiteX3" fmla="*/ 0 w 1292588"/>
              <a:gd name="connsiteY3" fmla="*/ 3344863 h 3344863"/>
              <a:gd name="connsiteX4" fmla="*/ 0 w 1292588"/>
              <a:gd name="connsiteY4" fmla="*/ 0 h 3344863"/>
              <a:gd name="connsiteX0" fmla="*/ 0 w 1279902"/>
              <a:gd name="connsiteY0" fmla="*/ 0 h 3344863"/>
              <a:gd name="connsiteX1" fmla="*/ 1253399 w 1279902"/>
              <a:gd name="connsiteY1" fmla="*/ 418012 h 3344863"/>
              <a:gd name="connsiteX2" fmla="*/ 1279525 w 1279902"/>
              <a:gd name="connsiteY2" fmla="*/ 3344863 h 3344863"/>
              <a:gd name="connsiteX3" fmla="*/ 0 w 1279902"/>
              <a:gd name="connsiteY3" fmla="*/ 3344863 h 3344863"/>
              <a:gd name="connsiteX4" fmla="*/ 0 w 1279902"/>
              <a:gd name="connsiteY4" fmla="*/ 0 h 3344863"/>
              <a:gd name="connsiteX0" fmla="*/ 0 w 1280104"/>
              <a:gd name="connsiteY0" fmla="*/ 0 h 3344863"/>
              <a:gd name="connsiteX1" fmla="*/ 1266461 w 1280104"/>
              <a:gd name="connsiteY1" fmla="*/ 600892 h 3344863"/>
              <a:gd name="connsiteX2" fmla="*/ 1279525 w 1280104"/>
              <a:gd name="connsiteY2" fmla="*/ 3344863 h 3344863"/>
              <a:gd name="connsiteX3" fmla="*/ 0 w 1280104"/>
              <a:gd name="connsiteY3" fmla="*/ 3344863 h 3344863"/>
              <a:gd name="connsiteX4" fmla="*/ 0 w 1280104"/>
              <a:gd name="connsiteY4" fmla="*/ 0 h 3344863"/>
              <a:gd name="connsiteX0" fmla="*/ 0 w 1279805"/>
              <a:gd name="connsiteY0" fmla="*/ 0 h 3344863"/>
              <a:gd name="connsiteX1" fmla="*/ 1240335 w 1279805"/>
              <a:gd name="connsiteY1" fmla="*/ 509452 h 3344863"/>
              <a:gd name="connsiteX2" fmla="*/ 1279525 w 1279805"/>
              <a:gd name="connsiteY2" fmla="*/ 3344863 h 3344863"/>
              <a:gd name="connsiteX3" fmla="*/ 0 w 1279805"/>
              <a:gd name="connsiteY3" fmla="*/ 3344863 h 3344863"/>
              <a:gd name="connsiteX4" fmla="*/ 0 w 1279805"/>
              <a:gd name="connsiteY4" fmla="*/ 0 h 3344863"/>
              <a:gd name="connsiteX0" fmla="*/ 0 w 1240335"/>
              <a:gd name="connsiteY0" fmla="*/ 0 h 3410178"/>
              <a:gd name="connsiteX1" fmla="*/ 1240335 w 1240335"/>
              <a:gd name="connsiteY1" fmla="*/ 509452 h 3410178"/>
              <a:gd name="connsiteX2" fmla="*/ 1201148 w 1240335"/>
              <a:gd name="connsiteY2" fmla="*/ 3410178 h 3410178"/>
              <a:gd name="connsiteX3" fmla="*/ 0 w 1240335"/>
              <a:gd name="connsiteY3" fmla="*/ 3344863 h 3410178"/>
              <a:gd name="connsiteX4" fmla="*/ 0 w 1240335"/>
              <a:gd name="connsiteY4" fmla="*/ 0 h 3410178"/>
              <a:gd name="connsiteX0" fmla="*/ 0 w 1253978"/>
              <a:gd name="connsiteY0" fmla="*/ 0 h 3397115"/>
              <a:gd name="connsiteX1" fmla="*/ 1240335 w 1253978"/>
              <a:gd name="connsiteY1" fmla="*/ 509452 h 3397115"/>
              <a:gd name="connsiteX2" fmla="*/ 1253400 w 1253978"/>
              <a:gd name="connsiteY2" fmla="*/ 3397115 h 3397115"/>
              <a:gd name="connsiteX3" fmla="*/ 0 w 1253978"/>
              <a:gd name="connsiteY3" fmla="*/ 3344863 h 3397115"/>
              <a:gd name="connsiteX4" fmla="*/ 0 w 1253978"/>
              <a:gd name="connsiteY4" fmla="*/ 0 h 3397115"/>
              <a:gd name="connsiteX0" fmla="*/ 0 w 1253978"/>
              <a:gd name="connsiteY0" fmla="*/ 0 h 3397115"/>
              <a:gd name="connsiteX1" fmla="*/ 1240335 w 1253978"/>
              <a:gd name="connsiteY1" fmla="*/ 509452 h 3397115"/>
              <a:gd name="connsiteX2" fmla="*/ 1253400 w 1253978"/>
              <a:gd name="connsiteY2" fmla="*/ 3397115 h 3397115"/>
              <a:gd name="connsiteX3" fmla="*/ 26125 w 1253978"/>
              <a:gd name="connsiteY3" fmla="*/ 3292612 h 3397115"/>
              <a:gd name="connsiteX4" fmla="*/ 0 w 1253978"/>
              <a:gd name="connsiteY4" fmla="*/ 0 h 3397115"/>
              <a:gd name="connsiteX0" fmla="*/ 3757 w 1257735"/>
              <a:gd name="connsiteY0" fmla="*/ 0 h 3397115"/>
              <a:gd name="connsiteX1" fmla="*/ 1244092 w 1257735"/>
              <a:gd name="connsiteY1" fmla="*/ 509452 h 3397115"/>
              <a:gd name="connsiteX2" fmla="*/ 1257157 w 1257735"/>
              <a:gd name="connsiteY2" fmla="*/ 3397115 h 3397115"/>
              <a:gd name="connsiteX3" fmla="*/ 0 w 1257735"/>
              <a:gd name="connsiteY3" fmla="*/ 3346400 h 3397115"/>
              <a:gd name="connsiteX4" fmla="*/ 3757 w 1257735"/>
              <a:gd name="connsiteY4" fmla="*/ 0 h 3397115"/>
              <a:gd name="connsiteX0" fmla="*/ 3757 w 1244092"/>
              <a:gd name="connsiteY0" fmla="*/ 0 h 3403091"/>
              <a:gd name="connsiteX1" fmla="*/ 1244092 w 1244092"/>
              <a:gd name="connsiteY1" fmla="*/ 509452 h 3403091"/>
              <a:gd name="connsiteX2" fmla="*/ 1203369 w 1244092"/>
              <a:gd name="connsiteY2" fmla="*/ 3403091 h 3403091"/>
              <a:gd name="connsiteX3" fmla="*/ 0 w 1244092"/>
              <a:gd name="connsiteY3" fmla="*/ 3346400 h 3403091"/>
              <a:gd name="connsiteX4" fmla="*/ 3757 w 1244092"/>
              <a:gd name="connsiteY4" fmla="*/ 0 h 3403091"/>
              <a:gd name="connsiteX0" fmla="*/ 3757 w 1246345"/>
              <a:gd name="connsiteY0" fmla="*/ 0 h 3409068"/>
              <a:gd name="connsiteX1" fmla="*/ 1244092 w 1246345"/>
              <a:gd name="connsiteY1" fmla="*/ 509452 h 3409068"/>
              <a:gd name="connsiteX2" fmla="*/ 1245204 w 1246345"/>
              <a:gd name="connsiteY2" fmla="*/ 3409068 h 3409068"/>
              <a:gd name="connsiteX3" fmla="*/ 0 w 1246345"/>
              <a:gd name="connsiteY3" fmla="*/ 3346400 h 3409068"/>
              <a:gd name="connsiteX4" fmla="*/ 3757 w 1246345"/>
              <a:gd name="connsiteY4" fmla="*/ 0 h 3409068"/>
              <a:gd name="connsiteX0" fmla="*/ 3757 w 1251947"/>
              <a:gd name="connsiteY0" fmla="*/ 0 h 3415045"/>
              <a:gd name="connsiteX1" fmla="*/ 1244092 w 1251947"/>
              <a:gd name="connsiteY1" fmla="*/ 509452 h 3415045"/>
              <a:gd name="connsiteX2" fmla="*/ 1251180 w 1251947"/>
              <a:gd name="connsiteY2" fmla="*/ 3415045 h 3415045"/>
              <a:gd name="connsiteX3" fmla="*/ 0 w 1251947"/>
              <a:gd name="connsiteY3" fmla="*/ 3346400 h 3415045"/>
              <a:gd name="connsiteX4" fmla="*/ 3757 w 1251947"/>
              <a:gd name="connsiteY4" fmla="*/ 0 h 3415045"/>
              <a:gd name="connsiteX0" fmla="*/ 3757 w 1251645"/>
              <a:gd name="connsiteY0" fmla="*/ 0 h 3415045"/>
              <a:gd name="connsiteX1" fmla="*/ 1232139 w 1251645"/>
              <a:gd name="connsiteY1" fmla="*/ 497499 h 3415045"/>
              <a:gd name="connsiteX2" fmla="*/ 1251180 w 1251645"/>
              <a:gd name="connsiteY2" fmla="*/ 3415045 h 3415045"/>
              <a:gd name="connsiteX3" fmla="*/ 0 w 1251645"/>
              <a:gd name="connsiteY3" fmla="*/ 3346400 h 3415045"/>
              <a:gd name="connsiteX4" fmla="*/ 3757 w 1251645"/>
              <a:gd name="connsiteY4" fmla="*/ 0 h 3415045"/>
              <a:gd name="connsiteX0" fmla="*/ 3757 w 1252321"/>
              <a:gd name="connsiteY0" fmla="*/ 0 h 3415045"/>
              <a:gd name="connsiteX1" fmla="*/ 1250069 w 1252321"/>
              <a:gd name="connsiteY1" fmla="*/ 521405 h 3415045"/>
              <a:gd name="connsiteX2" fmla="*/ 1251180 w 1252321"/>
              <a:gd name="connsiteY2" fmla="*/ 3415045 h 3415045"/>
              <a:gd name="connsiteX3" fmla="*/ 0 w 1252321"/>
              <a:gd name="connsiteY3" fmla="*/ 3346400 h 3415045"/>
              <a:gd name="connsiteX4" fmla="*/ 3757 w 1252321"/>
              <a:gd name="connsiteY4" fmla="*/ 0 h 341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21" h="3415045">
                <a:moveTo>
                  <a:pt x="3757" y="0"/>
                </a:moveTo>
                <a:lnTo>
                  <a:pt x="1250069" y="521405"/>
                </a:lnTo>
                <a:cubicBezTo>
                  <a:pt x="1245715" y="1501376"/>
                  <a:pt x="1255534" y="2435074"/>
                  <a:pt x="1251180" y="3415045"/>
                </a:cubicBezTo>
                <a:lnTo>
                  <a:pt x="0" y="3346400"/>
                </a:lnTo>
                <a:cubicBezTo>
                  <a:pt x="1252" y="2230933"/>
                  <a:pt x="2505" y="1115467"/>
                  <a:pt x="3757" y="0"/>
                </a:cubicBezTo>
                <a:close/>
              </a:path>
            </a:pathLst>
          </a:custGeom>
          <a:solidFill>
            <a:schemeClr val="accent1"/>
          </a:solidFill>
        </p:spPr>
        <p:txBody>
          <a:bodyPr anchor="ctr"/>
          <a:lstStyle>
            <a:lvl1pPr marL="0" indent="0" algn="ctr">
              <a:buNone/>
              <a:defRPr sz="1100"/>
            </a:lvl1pPr>
          </a:lstStyle>
          <a:p>
            <a:pPr lvl="0"/>
            <a:endParaRPr lang="en-US" noProof="0" dirty="0"/>
          </a:p>
        </p:txBody>
      </p:sp>
    </p:spTree>
    <p:extLst>
      <p:ext uri="{BB962C8B-B14F-4D97-AF65-F5344CB8AC3E}">
        <p14:creationId xmlns:p14="http://schemas.microsoft.com/office/powerpoint/2010/main" val="14354570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vice Mockup -7">
    <p:spTree>
      <p:nvGrpSpPr>
        <p:cNvPr id="1" name=""/>
        <p:cNvGrpSpPr/>
        <p:nvPr/>
      </p:nvGrpSpPr>
      <p:grpSpPr>
        <a:xfrm>
          <a:off x="0" y="0"/>
          <a:ext cx="0" cy="0"/>
          <a:chOff x="0" y="0"/>
          <a:chExt cx="0" cy="0"/>
        </a:xfrm>
      </p:grpSpPr>
      <p:cxnSp>
        <p:nvCxnSpPr>
          <p:cNvPr id="5" name="Straight Connector 4"/>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7877175" y="1860884"/>
            <a:ext cx="2630488" cy="3496762"/>
          </a:xfrm>
          <a:prstGeom prst="rect">
            <a:avLst/>
          </a:prstGeom>
          <a:solidFill>
            <a:schemeClr val="accent1"/>
          </a:solidFill>
        </p:spPr>
        <p:txBody>
          <a:bodyPr/>
          <a:lstStyle>
            <a:lvl1pPr marL="0" indent="0" algn="ctr">
              <a:buNone/>
              <a:defRPr sz="1400"/>
            </a:lvl1pPr>
          </a:lstStyle>
          <a:p>
            <a:pPr lvl="0"/>
            <a:endParaRPr lang="en-US" noProof="0" dirty="0"/>
          </a:p>
        </p:txBody>
      </p:sp>
      <p:sp>
        <p:nvSpPr>
          <p:cNvPr id="14" name="Text Placeholder 2"/>
          <p:cNvSpPr>
            <a:spLocks noGrp="1"/>
          </p:cNvSpPr>
          <p:nvPr>
            <p:ph type="body" sz="quarter" idx="11"/>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27485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ice Mockup -10">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2"/>
          <p:cNvSpPr>
            <a:spLocks noGrp="1"/>
          </p:cNvSpPr>
          <p:nvPr>
            <p:ph type="pic" sz="quarter" idx="12"/>
          </p:nvPr>
        </p:nvSpPr>
        <p:spPr>
          <a:xfrm>
            <a:off x="6272463" y="2534652"/>
            <a:ext cx="4315326" cy="2662990"/>
          </a:xfrm>
          <a:prstGeom prst="rect">
            <a:avLst/>
          </a:prstGeom>
          <a:solidFill>
            <a:schemeClr val="accent1"/>
          </a:solidFill>
        </p:spPr>
        <p:txBody>
          <a:bodyPr/>
          <a:lstStyle>
            <a:lvl1pPr marL="0" indent="0" algn="ctr">
              <a:buNone/>
              <a:defRPr sz="1200"/>
            </a:lvl1pPr>
          </a:lstStyle>
          <a:p>
            <a:pPr lvl="0"/>
            <a:endParaRPr lang="en-US" noProof="0" dirty="0"/>
          </a:p>
        </p:txBody>
      </p:sp>
      <p:sp>
        <p:nvSpPr>
          <p:cNvPr id="1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33881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ice Mockup -11">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2"/>
          </p:nvPr>
        </p:nvSpPr>
        <p:spPr>
          <a:xfrm>
            <a:off x="4363337" y="2347659"/>
            <a:ext cx="3465325" cy="2208299"/>
          </a:xfrm>
          <a:prstGeom prst="rect">
            <a:avLst/>
          </a:prstGeom>
          <a:solidFill>
            <a:schemeClr val="accent1"/>
          </a:solidFill>
        </p:spPr>
        <p:txBody>
          <a:bodyPr/>
          <a:lstStyle>
            <a:lvl1pPr marL="0" indent="0" algn="ctr">
              <a:buNone/>
              <a:defRPr sz="1200"/>
            </a:lvl1pPr>
          </a:lstStyle>
          <a:p>
            <a:pPr lvl="0"/>
            <a:endParaRPr lang="en-US" noProof="0" dirty="0"/>
          </a:p>
        </p:txBody>
      </p:sp>
      <p:sp>
        <p:nvSpPr>
          <p:cNvPr id="14"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98006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ice Mockup -12">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2"/>
          <p:cNvSpPr>
            <a:spLocks noGrp="1"/>
          </p:cNvSpPr>
          <p:nvPr>
            <p:ph type="pic" sz="quarter" idx="12"/>
          </p:nvPr>
        </p:nvSpPr>
        <p:spPr>
          <a:xfrm>
            <a:off x="5421982" y="1801826"/>
            <a:ext cx="5999997" cy="3443943"/>
          </a:xfrm>
          <a:prstGeom prst="rect">
            <a:avLst/>
          </a:prstGeom>
          <a:solidFill>
            <a:schemeClr val="accent1"/>
          </a:solidFill>
        </p:spPr>
        <p:txBody>
          <a:bodyPr/>
          <a:lstStyle>
            <a:lvl1pPr marL="0" indent="0" algn="ctr">
              <a:buNone/>
              <a:defRPr sz="1200"/>
            </a:lvl1pPr>
          </a:lstStyle>
          <a:p>
            <a:pPr lvl="0"/>
            <a:endParaRPr lang="en-US" noProof="0" dirty="0"/>
          </a:p>
        </p:txBody>
      </p:sp>
      <p:sp>
        <p:nvSpPr>
          <p:cNvPr id="18"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293458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ice Mockup -13">
    <p:spTree>
      <p:nvGrpSpPr>
        <p:cNvPr id="1" name=""/>
        <p:cNvGrpSpPr/>
        <p:nvPr/>
      </p:nvGrpSpPr>
      <p:grpSpPr>
        <a:xfrm>
          <a:off x="0" y="0"/>
          <a:ext cx="0" cy="0"/>
          <a:chOff x="0" y="0"/>
          <a:chExt cx="0" cy="0"/>
        </a:xfrm>
      </p:grpSpPr>
      <p:cxnSp>
        <p:nvCxnSpPr>
          <p:cNvPr id="4" name="Straight Connector 3"/>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sz="quarter" idx="12"/>
          </p:nvPr>
        </p:nvSpPr>
        <p:spPr>
          <a:xfrm>
            <a:off x="6684530" y="1969520"/>
            <a:ext cx="4692602" cy="2813808"/>
          </a:xfrm>
          <a:prstGeom prst="rect">
            <a:avLst/>
          </a:prstGeom>
          <a:solidFill>
            <a:schemeClr val="accent1"/>
          </a:solidFill>
        </p:spPr>
        <p:txBody>
          <a:bodyPr/>
          <a:lstStyle>
            <a:lvl1pPr marL="0" indent="0" algn="ctr">
              <a:buNone/>
              <a:defRPr sz="1200"/>
            </a:lvl1pPr>
          </a:lstStyle>
          <a:p>
            <a:pPr lvl="0"/>
            <a:endParaRPr lang="en-US" noProof="0" dirty="0"/>
          </a:p>
        </p:txBody>
      </p:sp>
      <p:sp>
        <p:nvSpPr>
          <p:cNvPr id="19"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830306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Connector 12"/>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1"/>
          </p:nvPr>
        </p:nvSpPr>
        <p:spPr>
          <a:xfrm>
            <a:off x="5533426" y="1653349"/>
            <a:ext cx="1161288" cy="1161288"/>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19" name="Picture Placeholder 2"/>
          <p:cNvSpPr>
            <a:spLocks noGrp="1"/>
          </p:cNvSpPr>
          <p:nvPr>
            <p:ph type="pic" sz="quarter" idx="12"/>
          </p:nvPr>
        </p:nvSpPr>
        <p:spPr>
          <a:xfrm>
            <a:off x="9131794" y="3655217"/>
            <a:ext cx="1011380" cy="1011380"/>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24" name="Picture Placeholder 2"/>
          <p:cNvSpPr>
            <a:spLocks noGrp="1"/>
          </p:cNvSpPr>
          <p:nvPr>
            <p:ph type="pic" sz="quarter" idx="13"/>
          </p:nvPr>
        </p:nvSpPr>
        <p:spPr>
          <a:xfrm>
            <a:off x="5595338" y="3655217"/>
            <a:ext cx="1011380" cy="1011380"/>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25" name="Picture Placeholder 2"/>
          <p:cNvSpPr>
            <a:spLocks noGrp="1"/>
          </p:cNvSpPr>
          <p:nvPr>
            <p:ph type="pic" sz="quarter" idx="14"/>
          </p:nvPr>
        </p:nvSpPr>
        <p:spPr>
          <a:xfrm>
            <a:off x="2048823" y="3655217"/>
            <a:ext cx="1011380" cy="1011380"/>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26" name="Picture Placeholder 2"/>
          <p:cNvSpPr>
            <a:spLocks noGrp="1"/>
          </p:cNvSpPr>
          <p:nvPr>
            <p:ph type="pic" sz="quarter" idx="15"/>
          </p:nvPr>
        </p:nvSpPr>
        <p:spPr>
          <a:xfrm>
            <a:off x="10196281" y="5182124"/>
            <a:ext cx="869706" cy="869706"/>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27" name="Picture Placeholder 2"/>
          <p:cNvSpPr>
            <a:spLocks noGrp="1"/>
          </p:cNvSpPr>
          <p:nvPr>
            <p:ph type="pic" sz="quarter" idx="16"/>
          </p:nvPr>
        </p:nvSpPr>
        <p:spPr>
          <a:xfrm>
            <a:off x="8215082" y="5182124"/>
            <a:ext cx="869706" cy="869706"/>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28" name="Picture Placeholder 2"/>
          <p:cNvSpPr>
            <a:spLocks noGrp="1"/>
          </p:cNvSpPr>
          <p:nvPr>
            <p:ph type="pic" sz="quarter" idx="17"/>
          </p:nvPr>
        </p:nvSpPr>
        <p:spPr>
          <a:xfrm>
            <a:off x="6675661" y="5206041"/>
            <a:ext cx="869706" cy="869706"/>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29" name="Picture Placeholder 2"/>
          <p:cNvSpPr>
            <a:spLocks noGrp="1"/>
          </p:cNvSpPr>
          <p:nvPr>
            <p:ph type="pic" sz="quarter" idx="18"/>
          </p:nvPr>
        </p:nvSpPr>
        <p:spPr>
          <a:xfrm>
            <a:off x="4694462" y="5206041"/>
            <a:ext cx="869706" cy="869706"/>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30" name="Picture Placeholder 2"/>
          <p:cNvSpPr>
            <a:spLocks noGrp="1"/>
          </p:cNvSpPr>
          <p:nvPr>
            <p:ph type="pic" sz="quarter" idx="19"/>
          </p:nvPr>
        </p:nvSpPr>
        <p:spPr>
          <a:xfrm>
            <a:off x="3099827" y="5206041"/>
            <a:ext cx="869706" cy="869706"/>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31" name="Picture Placeholder 2"/>
          <p:cNvSpPr>
            <a:spLocks noGrp="1"/>
          </p:cNvSpPr>
          <p:nvPr>
            <p:ph type="pic" sz="quarter" idx="20"/>
          </p:nvPr>
        </p:nvSpPr>
        <p:spPr>
          <a:xfrm>
            <a:off x="1118628" y="5206041"/>
            <a:ext cx="869706" cy="869706"/>
          </a:xfrm>
          <a:prstGeom prst="ellipse">
            <a:avLst/>
          </a:prstGeom>
          <a:solidFill>
            <a:schemeClr val="tx1">
              <a:lumMod val="20000"/>
              <a:lumOff val="80000"/>
            </a:schemeClr>
          </a:solidFill>
        </p:spPr>
        <p:txBody>
          <a:bodyPr/>
          <a:lstStyle>
            <a:lvl1pPr marL="0" indent="0">
              <a:buNone/>
              <a:defRPr sz="1200">
                <a:solidFill>
                  <a:schemeClr val="tx2"/>
                </a:solidFill>
              </a:defRPr>
            </a:lvl1pPr>
          </a:lstStyle>
          <a:p>
            <a:pPr lvl="0"/>
            <a:endParaRPr lang="en-US" noProof="0" dirty="0"/>
          </a:p>
        </p:txBody>
      </p:sp>
      <p:sp>
        <p:nvSpPr>
          <p:cNvPr id="35"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708012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cxnSp>
        <p:nvCxnSpPr>
          <p:cNvPr id="13" name="Straight Connector 12"/>
          <p:cNvCxnSpPr/>
          <p:nvPr userDrawn="1"/>
        </p:nvCxnSpPr>
        <p:spPr>
          <a:xfrm>
            <a:off x="5283200" y="1143000"/>
            <a:ext cx="162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1"/>
          </p:nvPr>
        </p:nvSpPr>
        <p:spPr>
          <a:xfrm>
            <a:off x="5533426" y="1653349"/>
            <a:ext cx="1161288" cy="1161288"/>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19" name="Picture Placeholder 2"/>
          <p:cNvSpPr>
            <a:spLocks noGrp="1"/>
          </p:cNvSpPr>
          <p:nvPr>
            <p:ph type="pic" sz="quarter" idx="12"/>
          </p:nvPr>
        </p:nvSpPr>
        <p:spPr>
          <a:xfrm>
            <a:off x="9131794" y="3655217"/>
            <a:ext cx="1011380" cy="101138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4" name="Picture Placeholder 2"/>
          <p:cNvSpPr>
            <a:spLocks noGrp="1"/>
          </p:cNvSpPr>
          <p:nvPr>
            <p:ph type="pic" sz="quarter" idx="13"/>
          </p:nvPr>
        </p:nvSpPr>
        <p:spPr>
          <a:xfrm>
            <a:off x="5595338" y="3655217"/>
            <a:ext cx="1011380" cy="101138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5" name="Picture Placeholder 2"/>
          <p:cNvSpPr>
            <a:spLocks noGrp="1"/>
          </p:cNvSpPr>
          <p:nvPr>
            <p:ph type="pic" sz="quarter" idx="14"/>
          </p:nvPr>
        </p:nvSpPr>
        <p:spPr>
          <a:xfrm>
            <a:off x="2048823" y="3655217"/>
            <a:ext cx="1011380" cy="1011380"/>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6" name="Picture Placeholder 2"/>
          <p:cNvSpPr>
            <a:spLocks noGrp="1"/>
          </p:cNvSpPr>
          <p:nvPr>
            <p:ph type="pic" sz="quarter" idx="15"/>
          </p:nvPr>
        </p:nvSpPr>
        <p:spPr>
          <a:xfrm>
            <a:off x="10196281" y="5182124"/>
            <a:ext cx="869706" cy="869706"/>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7" name="Picture Placeholder 2"/>
          <p:cNvSpPr>
            <a:spLocks noGrp="1"/>
          </p:cNvSpPr>
          <p:nvPr>
            <p:ph type="pic" sz="quarter" idx="16"/>
          </p:nvPr>
        </p:nvSpPr>
        <p:spPr>
          <a:xfrm>
            <a:off x="8215082" y="5182124"/>
            <a:ext cx="869706" cy="869706"/>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8" name="Picture Placeholder 2"/>
          <p:cNvSpPr>
            <a:spLocks noGrp="1"/>
          </p:cNvSpPr>
          <p:nvPr>
            <p:ph type="pic" sz="quarter" idx="17"/>
          </p:nvPr>
        </p:nvSpPr>
        <p:spPr>
          <a:xfrm>
            <a:off x="6675661" y="5206041"/>
            <a:ext cx="869706" cy="869706"/>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29" name="Picture Placeholder 2"/>
          <p:cNvSpPr>
            <a:spLocks noGrp="1"/>
          </p:cNvSpPr>
          <p:nvPr>
            <p:ph type="pic" sz="quarter" idx="18"/>
          </p:nvPr>
        </p:nvSpPr>
        <p:spPr>
          <a:xfrm>
            <a:off x="4694462" y="5206041"/>
            <a:ext cx="869706" cy="869706"/>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0" name="Picture Placeholder 2"/>
          <p:cNvSpPr>
            <a:spLocks noGrp="1"/>
          </p:cNvSpPr>
          <p:nvPr>
            <p:ph type="pic" sz="quarter" idx="19"/>
          </p:nvPr>
        </p:nvSpPr>
        <p:spPr>
          <a:xfrm>
            <a:off x="3099827" y="5206041"/>
            <a:ext cx="869706" cy="869706"/>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1" name="Picture Placeholder 2"/>
          <p:cNvSpPr>
            <a:spLocks noGrp="1"/>
          </p:cNvSpPr>
          <p:nvPr>
            <p:ph type="pic" sz="quarter" idx="20"/>
          </p:nvPr>
        </p:nvSpPr>
        <p:spPr>
          <a:xfrm>
            <a:off x="1118628" y="5206041"/>
            <a:ext cx="869706" cy="869706"/>
          </a:xfrm>
          <a:prstGeom prst="rect">
            <a:avLst/>
          </a:prstGeom>
          <a:solidFill>
            <a:schemeClr val="tx1">
              <a:lumMod val="20000"/>
              <a:lumOff val="80000"/>
            </a:schemeClr>
          </a:solidFill>
        </p:spPr>
        <p:txBody>
          <a:bodyPr/>
          <a:lstStyle>
            <a:lvl1pPr marL="0" indent="0" algn="ctr">
              <a:buNone/>
              <a:defRPr sz="1200">
                <a:solidFill>
                  <a:schemeClr val="tx2"/>
                </a:solidFill>
              </a:defRPr>
            </a:lvl1pPr>
          </a:lstStyle>
          <a:p>
            <a:pPr lvl="0"/>
            <a:endParaRPr lang="en-US" noProof="0" dirty="0"/>
          </a:p>
        </p:txBody>
      </p:sp>
      <p:sp>
        <p:nvSpPr>
          <p:cNvPr id="34" name="Text Placeholder 2"/>
          <p:cNvSpPr>
            <a:spLocks noGrp="1"/>
          </p:cNvSpPr>
          <p:nvPr>
            <p:ph type="body" sz="quarter" idx="10"/>
          </p:nvPr>
        </p:nvSpPr>
        <p:spPr>
          <a:xfrm>
            <a:off x="381000" y="580800"/>
            <a:ext cx="11430000" cy="508861"/>
          </a:xfrm>
          <a:prstGeom prst="rect">
            <a:avLst/>
          </a:prstGeom>
        </p:spPr>
        <p:txBody>
          <a:bodyPr anchor="ctr"/>
          <a:lstStyle>
            <a:lvl1pPr marL="0" indent="0" algn="ct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58857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1" name="Content Placeholder 2"/>
          <p:cNvSpPr txBox="1">
            <a:spLocks/>
          </p:cNvSpPr>
          <p:nvPr userDrawn="1"/>
        </p:nvSpPr>
        <p:spPr bwMode="gray">
          <a:xfrm>
            <a:off x="381000" y="381000"/>
            <a:ext cx="9601200" cy="1143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t>Business</a:t>
            </a:r>
            <a:r>
              <a:rPr lang="en-US" sz="3200" b="1" baseline="0" dirty="0"/>
              <a:t> model</a:t>
            </a:r>
            <a:endParaRPr lang="en-US" sz="3200" b="1" dirty="0"/>
          </a:p>
        </p:txBody>
      </p:sp>
      <p:sp>
        <p:nvSpPr>
          <p:cNvPr id="23" name="Content Placeholder 2"/>
          <p:cNvSpPr txBox="1">
            <a:spLocks/>
          </p:cNvSpPr>
          <p:nvPr userDrawn="1"/>
        </p:nvSpPr>
        <p:spPr bwMode="gray">
          <a:xfrm>
            <a:off x="381000" y="1600200"/>
            <a:ext cx="5486400" cy="4572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Font typeface="Arial"/>
              <a:buNone/>
            </a:pPr>
            <a:r>
              <a:rPr lang="en-US" dirty="0"/>
              <a:t>Heavily informed by our strategy, </a:t>
            </a:r>
            <a:br>
              <a:rPr lang="en-US" dirty="0"/>
            </a:br>
            <a:r>
              <a:rPr lang="en-US" baseline="0" dirty="0"/>
              <a:t>t</a:t>
            </a:r>
            <a:r>
              <a:rPr lang="en-US" dirty="0"/>
              <a:t>he customer is at the start,</a:t>
            </a:r>
            <a:r>
              <a:rPr lang="en-US" baseline="0" dirty="0"/>
              <a:t> </a:t>
            </a:r>
            <a:r>
              <a:rPr lang="en-US" dirty="0"/>
              <a:t>middle </a:t>
            </a:r>
            <a:br>
              <a:rPr lang="en-US" dirty="0"/>
            </a:br>
            <a:r>
              <a:rPr lang="en-US" dirty="0"/>
              <a:t>and end of the business model—</a:t>
            </a:r>
            <a:br>
              <a:rPr lang="en-US" dirty="0"/>
            </a:br>
            <a:r>
              <a:rPr lang="en-US" dirty="0"/>
              <a:t>aligned with the customer lifecycle </a:t>
            </a:r>
            <a:br>
              <a:rPr lang="en-US" dirty="0"/>
            </a:br>
            <a:r>
              <a:rPr lang="en-US" dirty="0"/>
              <a:t>and experience.</a:t>
            </a:r>
          </a:p>
        </p:txBody>
      </p:sp>
      <p:sp>
        <p:nvSpPr>
          <p:cNvPr id="20" name="Content Placeholder 2"/>
          <p:cNvSpPr txBox="1">
            <a:spLocks/>
          </p:cNvSpPr>
          <p:nvPr userDrawn="1"/>
        </p:nvSpPr>
        <p:spPr bwMode="gray">
          <a:xfrm>
            <a:off x="6477000" y="1752600"/>
            <a:ext cx="1905000" cy="11430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050" dirty="0"/>
              <a:t>Attract new customers </a:t>
            </a:r>
            <a:br>
              <a:rPr lang="en-US" sz="1050" dirty="0"/>
            </a:br>
            <a:r>
              <a:rPr lang="en-US" sz="1050" dirty="0"/>
              <a:t>by winning in the market, </a:t>
            </a:r>
            <a:br>
              <a:rPr lang="en-US" sz="1050" dirty="0"/>
            </a:br>
            <a:r>
              <a:rPr lang="en-US" sz="1050" dirty="0"/>
              <a:t>offering customer choice, supporting a strong partner </a:t>
            </a:r>
            <a:br>
              <a:rPr lang="en-US" sz="1050" dirty="0"/>
            </a:br>
            <a:r>
              <a:rPr lang="en-US" sz="1050" dirty="0"/>
              <a:t>and accountant ecosystem </a:t>
            </a:r>
            <a:br>
              <a:rPr lang="en-US" sz="1050" dirty="0"/>
            </a:br>
            <a:r>
              <a:rPr lang="en-US" sz="1050" dirty="0"/>
              <a:t>and providing first </a:t>
            </a:r>
            <a:br>
              <a:rPr lang="en-US" sz="1050" dirty="0"/>
            </a:br>
            <a:r>
              <a:rPr lang="en-US" sz="1050" dirty="0"/>
              <a:t>class support.</a:t>
            </a:r>
          </a:p>
        </p:txBody>
      </p:sp>
      <p:sp>
        <p:nvSpPr>
          <p:cNvPr id="22" name="Content Placeholder 2"/>
          <p:cNvSpPr txBox="1">
            <a:spLocks/>
          </p:cNvSpPr>
          <p:nvPr userDrawn="1"/>
        </p:nvSpPr>
        <p:spPr bwMode="gray">
          <a:xfrm>
            <a:off x="6477000" y="3962400"/>
            <a:ext cx="1905000" cy="10668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050" dirty="0"/>
              <a:t>Create exceptional </a:t>
            </a:r>
            <a:br>
              <a:rPr lang="en-US" sz="1050" dirty="0"/>
            </a:br>
            <a:r>
              <a:rPr lang="en-US" sz="1050" dirty="0"/>
              <a:t>customer experiences </a:t>
            </a:r>
            <a:br>
              <a:rPr lang="en-US" sz="1050" dirty="0"/>
            </a:br>
            <a:r>
              <a:rPr lang="en-US" sz="1050" dirty="0"/>
              <a:t>to earn customers for life.</a:t>
            </a:r>
          </a:p>
          <a:p>
            <a:pPr>
              <a:lnSpc>
                <a:spcPct val="100000"/>
              </a:lnSpc>
              <a:spcBef>
                <a:spcPts val="600"/>
              </a:spcBef>
            </a:pPr>
            <a:r>
              <a:rPr lang="en-US" sz="1050" dirty="0"/>
              <a:t>The lifecycle is supported </a:t>
            </a:r>
            <a:br>
              <a:rPr lang="en-US" sz="1050" dirty="0"/>
            </a:br>
            <a:r>
              <a:rPr lang="en-US" sz="1050" dirty="0"/>
              <a:t>by our One Sage culture </a:t>
            </a:r>
            <a:br>
              <a:rPr lang="en-US" sz="1050" dirty="0"/>
            </a:br>
            <a:r>
              <a:rPr lang="en-US" sz="1050" dirty="0"/>
              <a:t>and capacity for growth.</a:t>
            </a:r>
          </a:p>
        </p:txBody>
      </p:sp>
      <p:sp>
        <p:nvSpPr>
          <p:cNvPr id="24" name="Content Placeholder 2"/>
          <p:cNvSpPr txBox="1">
            <a:spLocks/>
          </p:cNvSpPr>
          <p:nvPr userDrawn="1"/>
        </p:nvSpPr>
        <p:spPr bwMode="gray">
          <a:xfrm>
            <a:off x="8382000" y="1828800"/>
            <a:ext cx="1752600" cy="9906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050" dirty="0"/>
              <a:t>Develop deeper customer relationships by bringing </a:t>
            </a:r>
            <a:br>
              <a:rPr lang="en-US" sz="1050" dirty="0"/>
            </a:br>
            <a:r>
              <a:rPr lang="en-US" sz="1050" dirty="0"/>
              <a:t>the latest technology </a:t>
            </a:r>
            <a:br>
              <a:rPr lang="en-US" sz="1050" dirty="0"/>
            </a:br>
            <a:r>
              <a:rPr lang="en-US" sz="1050" dirty="0"/>
              <a:t>and other benefits </a:t>
            </a:r>
            <a:br>
              <a:rPr lang="en-US" sz="1050" dirty="0"/>
            </a:br>
            <a:r>
              <a:rPr lang="en-US" sz="1050" dirty="0"/>
              <a:t>of subscription to </a:t>
            </a:r>
            <a:br>
              <a:rPr lang="en-US" sz="1050" dirty="0"/>
            </a:br>
            <a:r>
              <a:rPr lang="en-US" sz="1050" dirty="0"/>
              <a:t>inactive customers.</a:t>
            </a:r>
          </a:p>
        </p:txBody>
      </p:sp>
      <p:cxnSp>
        <p:nvCxnSpPr>
          <p:cNvPr id="4" name="Straight Connector 3"/>
          <p:cNvCxnSpPr/>
          <p:nvPr userDrawn="1"/>
        </p:nvCxnSpPr>
        <p:spPr>
          <a:xfrm>
            <a:off x="8305800" y="1371600"/>
            <a:ext cx="0" cy="4114800"/>
          </a:xfrm>
          <a:prstGeom prst="line">
            <a:avLst/>
          </a:prstGeom>
          <a:ln w="6350">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248400" y="3429000"/>
            <a:ext cx="4114800" cy="0"/>
          </a:xfrm>
          <a:prstGeom prst="line">
            <a:avLst/>
          </a:prstGeom>
          <a:ln w="6350">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7543800" y="2667000"/>
            <a:ext cx="1524000" cy="152400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Content Placeholder 2"/>
          <p:cNvSpPr txBox="1">
            <a:spLocks/>
          </p:cNvSpPr>
          <p:nvPr userDrawn="1"/>
        </p:nvSpPr>
        <p:spPr bwMode="gray">
          <a:xfrm>
            <a:off x="7848600" y="3276600"/>
            <a:ext cx="914400" cy="8382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dirty="0">
                <a:solidFill>
                  <a:schemeClr val="bg1"/>
                </a:solidFill>
              </a:rPr>
              <a:t>Our customer journey</a:t>
            </a:r>
          </a:p>
        </p:txBody>
      </p:sp>
      <p:pic>
        <p:nvPicPr>
          <p:cNvPr id="31" name="Picture 30" descr="customers-for-lif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2860041"/>
            <a:ext cx="457200" cy="347133"/>
          </a:xfrm>
          <a:prstGeom prst="rect">
            <a:avLst/>
          </a:prstGeom>
        </p:spPr>
      </p:pic>
      <p:sp>
        <p:nvSpPr>
          <p:cNvPr id="32" name="Content Placeholder 2"/>
          <p:cNvSpPr txBox="1">
            <a:spLocks/>
          </p:cNvSpPr>
          <p:nvPr userDrawn="1"/>
        </p:nvSpPr>
        <p:spPr bwMode="gray">
          <a:xfrm>
            <a:off x="8382000" y="3657600"/>
            <a:ext cx="1752600" cy="144780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000"/>
              </a:spcBef>
              <a:buFont typeface="Arial" panose="020B0604020202020204" pitchFamily="34" charset="0"/>
              <a:buNone/>
              <a:defRPr sz="1800" b="0" kern="1200" spc="-20" baseline="0">
                <a:solidFill>
                  <a:schemeClr val="tx1"/>
                </a:solidFill>
                <a:latin typeface="+mn-lt"/>
                <a:ea typeface="+mn-ea"/>
                <a:cs typeface="+mn-cs"/>
              </a:defRPr>
            </a:lvl1pPr>
            <a:lvl2pPr marL="182563" indent="-182563" algn="l" defTabSz="914400" rtl="0" eaLnBrk="1" latinLnBrk="0" hangingPunct="1">
              <a:lnSpc>
                <a:spcPct val="110000"/>
              </a:lnSpc>
              <a:spcBef>
                <a:spcPts val="1000"/>
              </a:spcBef>
              <a:buClr>
                <a:schemeClr val="accent1"/>
              </a:buClr>
              <a:buFont typeface="Arial" panose="020B0604020202020204" pitchFamily="34" charset="0"/>
              <a:buChar char="•"/>
              <a:defRPr sz="1800" kern="1200" spc="-20" baseline="0">
                <a:solidFill>
                  <a:schemeClr val="tx1"/>
                </a:solidFill>
                <a:latin typeface="+mn-lt"/>
                <a:ea typeface="+mn-ea"/>
                <a:cs typeface="+mn-cs"/>
              </a:defRPr>
            </a:lvl2pPr>
            <a:lvl3pPr marL="357188" indent="-174625" algn="l" defTabSz="914400" rtl="0" eaLnBrk="1" latinLnBrk="0" hangingPunct="1">
              <a:lnSpc>
                <a:spcPct val="110000"/>
              </a:lnSpc>
              <a:spcBef>
                <a:spcPts val="1000"/>
              </a:spcBef>
              <a:buClr>
                <a:schemeClr val="accent1"/>
              </a:buClr>
              <a:buFont typeface="Arial" panose="020B0604020202020204" pitchFamily="34" charset="0"/>
              <a:buChar char="−"/>
              <a:defRPr sz="1400" kern="1200" spc="-20" baseline="0">
                <a:solidFill>
                  <a:schemeClr val="tx1"/>
                </a:solidFill>
                <a:latin typeface="+mn-lt"/>
                <a:ea typeface="+mn-ea"/>
                <a:cs typeface="+mn-cs"/>
              </a:defRPr>
            </a:lvl3pPr>
            <a:lvl4pPr marL="539750" indent="-182563"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4pPr>
            <a:lvl5pPr marL="712788" indent="-173038" algn="l" defTabSz="914400" rtl="0" eaLnBrk="1" latinLnBrk="0" hangingPunct="1">
              <a:lnSpc>
                <a:spcPct val="110000"/>
              </a:lnSpc>
              <a:spcBef>
                <a:spcPts val="1000"/>
              </a:spcBef>
              <a:buClr>
                <a:schemeClr val="accent1"/>
              </a:buClr>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050" dirty="0"/>
              <a:t>Grow with our </a:t>
            </a:r>
            <a:br>
              <a:rPr lang="en-US" sz="1050" dirty="0"/>
            </a:br>
            <a:r>
              <a:rPr lang="en-US" sz="1050" dirty="0"/>
              <a:t>customers</a:t>
            </a:r>
            <a:r>
              <a:rPr lang="en-US" sz="1050" baseline="0" dirty="0"/>
              <a:t> </a:t>
            </a:r>
            <a:r>
              <a:rPr lang="en-US" sz="1050" dirty="0"/>
              <a:t>by </a:t>
            </a:r>
            <a:br>
              <a:rPr lang="en-US" sz="1050" dirty="0"/>
            </a:br>
            <a:r>
              <a:rPr lang="en-US" sz="1050" dirty="0"/>
              <a:t>revolutionizing</a:t>
            </a:r>
            <a:r>
              <a:rPr lang="en-US" sz="1050" baseline="0" dirty="0"/>
              <a:t> </a:t>
            </a:r>
            <a:br>
              <a:rPr lang="en-US" sz="1050" baseline="0" dirty="0"/>
            </a:br>
            <a:r>
              <a:rPr lang="en-US" sz="1050" dirty="0"/>
              <a:t>business, providing</a:t>
            </a:r>
            <a:r>
              <a:rPr lang="en-US" sz="1050" baseline="0" dirty="0"/>
              <a:t> </a:t>
            </a:r>
            <a:br>
              <a:rPr lang="en-US" sz="1050" baseline="0" dirty="0"/>
            </a:br>
            <a:r>
              <a:rPr lang="en-US" sz="1050" dirty="0"/>
              <a:t>additional features and</a:t>
            </a:r>
            <a:r>
              <a:rPr lang="en-US" sz="1050" baseline="0" dirty="0"/>
              <a:t> </a:t>
            </a:r>
            <a:r>
              <a:rPr lang="en-US" sz="1050" dirty="0"/>
              <a:t>services. Identify when a</a:t>
            </a:r>
            <a:r>
              <a:rPr lang="en-US" sz="1050" baseline="0" dirty="0"/>
              <a:t> </a:t>
            </a:r>
            <a:r>
              <a:rPr lang="en-US" sz="1050" dirty="0"/>
              <a:t>customer would benefit</a:t>
            </a:r>
            <a:r>
              <a:rPr lang="en-US" sz="1050" baseline="0" dirty="0"/>
              <a:t> </a:t>
            </a:r>
            <a:r>
              <a:rPr lang="en-US" sz="1050" dirty="0"/>
              <a:t>from migrating up to the</a:t>
            </a:r>
            <a:r>
              <a:rPr lang="en-US" sz="1050" baseline="0" dirty="0"/>
              <a:t> </a:t>
            </a:r>
            <a:r>
              <a:rPr lang="en-US" sz="1050" dirty="0"/>
              <a:t>next product solution.</a:t>
            </a:r>
          </a:p>
        </p:txBody>
      </p:sp>
      <p:sp>
        <p:nvSpPr>
          <p:cNvPr id="14" name="Oval 13"/>
          <p:cNvSpPr/>
          <p:nvPr userDrawn="1"/>
        </p:nvSpPr>
        <p:spPr>
          <a:xfrm>
            <a:off x="5181600" y="304800"/>
            <a:ext cx="6248400" cy="6248400"/>
          </a:xfrm>
          <a:prstGeom prst="ellipse">
            <a:avLst/>
          </a:prstGeom>
          <a:noFill/>
          <a:ln w="25400">
            <a:solidFill>
              <a:srgbClr val="41A9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a:spLocks noChangeAspect="1"/>
          </p:cNvSpPr>
          <p:nvPr userDrawn="1"/>
        </p:nvSpPr>
        <p:spPr>
          <a:xfrm>
            <a:off x="5791200" y="914400"/>
            <a:ext cx="5029200" cy="5029200"/>
          </a:xfrm>
          <a:prstGeom prst="ellipse">
            <a:avLst/>
          </a:prstGeom>
          <a:noFill/>
          <a:ln w="25400">
            <a:solidFill>
              <a:srgbClr val="41A9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rot="1000059">
            <a:off x="8411867" y="514305"/>
            <a:ext cx="1524000" cy="430887"/>
          </a:xfrm>
          <a:prstGeom prst="rect">
            <a:avLst/>
          </a:prstGeom>
          <a:noFill/>
        </p:spPr>
        <p:txBody>
          <a:bodyPr wrap="square" rtlCol="0">
            <a:spAutoFit/>
          </a:bodyPr>
          <a:lstStyle/>
          <a:p>
            <a:pPr algn="ctr"/>
            <a:r>
              <a:rPr lang="en-US" sz="2200" dirty="0">
                <a:solidFill>
                  <a:schemeClr val="tx2"/>
                </a:solidFill>
              </a:rPr>
              <a:t>Activate</a:t>
            </a:r>
          </a:p>
        </p:txBody>
      </p:sp>
      <p:sp>
        <p:nvSpPr>
          <p:cNvPr id="36" name="TextBox 35"/>
          <p:cNvSpPr txBox="1"/>
          <p:nvPr userDrawn="1"/>
        </p:nvSpPr>
        <p:spPr>
          <a:xfrm rot="17044121">
            <a:off x="10197588" y="4022241"/>
            <a:ext cx="1524000" cy="430887"/>
          </a:xfrm>
          <a:prstGeom prst="rect">
            <a:avLst/>
          </a:prstGeom>
          <a:noFill/>
        </p:spPr>
        <p:txBody>
          <a:bodyPr wrap="square" rtlCol="0">
            <a:spAutoFit/>
          </a:bodyPr>
          <a:lstStyle/>
          <a:p>
            <a:pPr algn="ctr"/>
            <a:r>
              <a:rPr lang="en-US" sz="2200" dirty="0">
                <a:solidFill>
                  <a:schemeClr val="tx2"/>
                </a:solidFill>
              </a:rPr>
              <a:t>Grow</a:t>
            </a:r>
          </a:p>
        </p:txBody>
      </p:sp>
      <p:sp>
        <p:nvSpPr>
          <p:cNvPr id="37" name="TextBox 36"/>
          <p:cNvSpPr txBox="1"/>
          <p:nvPr userDrawn="1"/>
        </p:nvSpPr>
        <p:spPr>
          <a:xfrm rot="989641">
            <a:off x="6705600" y="5867400"/>
            <a:ext cx="1524000" cy="430887"/>
          </a:xfrm>
          <a:prstGeom prst="rect">
            <a:avLst/>
          </a:prstGeom>
          <a:noFill/>
        </p:spPr>
        <p:txBody>
          <a:bodyPr wrap="square" rtlCol="0">
            <a:spAutoFit/>
          </a:bodyPr>
          <a:lstStyle/>
          <a:p>
            <a:pPr algn="ctr"/>
            <a:r>
              <a:rPr lang="en-US" sz="2200" dirty="0">
                <a:solidFill>
                  <a:schemeClr val="tx2"/>
                </a:solidFill>
              </a:rPr>
              <a:t>Retain</a:t>
            </a:r>
          </a:p>
        </p:txBody>
      </p:sp>
      <p:sp>
        <p:nvSpPr>
          <p:cNvPr id="38" name="TextBox 37"/>
          <p:cNvSpPr txBox="1"/>
          <p:nvPr userDrawn="1"/>
        </p:nvSpPr>
        <p:spPr>
          <a:xfrm rot="17227068">
            <a:off x="4849784" y="2405015"/>
            <a:ext cx="1524000" cy="430887"/>
          </a:xfrm>
          <a:prstGeom prst="rect">
            <a:avLst/>
          </a:prstGeom>
          <a:noFill/>
        </p:spPr>
        <p:txBody>
          <a:bodyPr wrap="square" rtlCol="0">
            <a:spAutoFit/>
          </a:bodyPr>
          <a:lstStyle/>
          <a:p>
            <a:pPr algn="ctr"/>
            <a:r>
              <a:rPr lang="en-US" sz="2200" dirty="0">
                <a:solidFill>
                  <a:schemeClr val="tx2"/>
                </a:solidFill>
              </a:rPr>
              <a:t>Attract</a:t>
            </a:r>
          </a:p>
        </p:txBody>
      </p:sp>
      <p:pic>
        <p:nvPicPr>
          <p:cNvPr id="39" name="Picture 38" descr="one-sa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7800" y="3505200"/>
            <a:ext cx="457200" cy="457200"/>
          </a:xfrm>
          <a:prstGeom prst="rect">
            <a:avLst/>
          </a:prstGeom>
        </p:spPr>
      </p:pic>
      <p:pic>
        <p:nvPicPr>
          <p:cNvPr id="40" name="Picture 39" descr="capacity-for-growth.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0" y="6019800"/>
            <a:ext cx="419100" cy="457200"/>
          </a:xfrm>
          <a:prstGeom prst="rect">
            <a:avLst/>
          </a:prstGeom>
        </p:spPr>
      </p:pic>
      <p:cxnSp>
        <p:nvCxnSpPr>
          <p:cNvPr id="17" name="Straight Connector 16"/>
          <p:cNvCxnSpPr>
            <a:stCxn id="34" idx="2"/>
            <a:endCxn id="14" idx="2"/>
          </p:cNvCxnSpPr>
          <p:nvPr userDrawn="1"/>
        </p:nvCxnSpPr>
        <p:spPr>
          <a:xfrm flipH="1">
            <a:off x="5181600" y="3429000"/>
            <a:ext cx="609600" cy="0"/>
          </a:xfrm>
          <a:prstGeom prst="line">
            <a:avLst/>
          </a:prstGeom>
          <a:ln w="25400">
            <a:solidFill>
              <a:srgbClr val="41A94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a:off x="10820400" y="3429000"/>
            <a:ext cx="609600" cy="0"/>
          </a:xfrm>
          <a:prstGeom prst="line">
            <a:avLst/>
          </a:prstGeom>
          <a:ln w="25400">
            <a:solidFill>
              <a:srgbClr val="41A94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4" idx="0"/>
            <a:endCxn id="34" idx="0"/>
          </p:cNvCxnSpPr>
          <p:nvPr userDrawn="1"/>
        </p:nvCxnSpPr>
        <p:spPr>
          <a:xfrm>
            <a:off x="8305800" y="304800"/>
            <a:ext cx="0" cy="609600"/>
          </a:xfrm>
          <a:prstGeom prst="line">
            <a:avLst/>
          </a:prstGeom>
          <a:ln w="25400">
            <a:solidFill>
              <a:srgbClr val="41A94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8305800" y="5943600"/>
            <a:ext cx="0" cy="609600"/>
          </a:xfrm>
          <a:prstGeom prst="line">
            <a:avLst/>
          </a:prstGeom>
          <a:ln w="25400">
            <a:solidFill>
              <a:srgbClr val="41A940"/>
            </a:solidFill>
          </a:ln>
        </p:spPr>
        <p:style>
          <a:lnRef idx="2">
            <a:schemeClr val="accent1"/>
          </a:lnRef>
          <a:fillRef idx="0">
            <a:schemeClr val="accent1"/>
          </a:fillRef>
          <a:effectRef idx="1">
            <a:schemeClr val="accent1"/>
          </a:effectRef>
          <a:fontRef idx="minor">
            <a:schemeClr val="tx1"/>
          </a:fontRef>
        </p:style>
      </p:cxnSp>
      <p:pic>
        <p:nvPicPr>
          <p:cNvPr id="50" name="Picture 49" descr="winning-in-the-marke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381000"/>
            <a:ext cx="457200" cy="457200"/>
          </a:xfrm>
          <a:prstGeom prst="rect">
            <a:avLst/>
          </a:prstGeom>
        </p:spPr>
      </p:pic>
      <p:sp>
        <p:nvSpPr>
          <p:cNvPr id="28" name="Freeform 27"/>
          <p:cNvSpPr/>
          <p:nvPr userDrawn="1"/>
        </p:nvSpPr>
        <p:spPr>
          <a:xfrm>
            <a:off x="5956300" y="673100"/>
            <a:ext cx="1676400" cy="1181100"/>
          </a:xfrm>
          <a:custGeom>
            <a:avLst/>
            <a:gdLst>
              <a:gd name="connsiteX0" fmla="*/ 0 w 5808401"/>
              <a:gd name="connsiteY0" fmla="*/ 1892300 h 1892300"/>
              <a:gd name="connsiteX1" fmla="*/ 1765300 w 5808401"/>
              <a:gd name="connsiteY1" fmla="*/ 673100 h 1892300"/>
              <a:gd name="connsiteX2" fmla="*/ 5791200 w 5808401"/>
              <a:gd name="connsiteY2" fmla="*/ 495300 h 1892300"/>
              <a:gd name="connsiteX3" fmla="*/ 3314700 w 5808401"/>
              <a:gd name="connsiteY3" fmla="*/ 0 h 1892300"/>
              <a:gd name="connsiteX0" fmla="*/ 0 w 5791200"/>
              <a:gd name="connsiteY0" fmla="*/ 1397000 h 1397000"/>
              <a:gd name="connsiteX1" fmla="*/ 1765300 w 5791200"/>
              <a:gd name="connsiteY1" fmla="*/ 177800 h 1397000"/>
              <a:gd name="connsiteX2" fmla="*/ 5791200 w 5791200"/>
              <a:gd name="connsiteY2" fmla="*/ 0 h 1397000"/>
              <a:gd name="connsiteX0" fmla="*/ 0 w 1765300"/>
              <a:gd name="connsiteY0" fmla="*/ 1219200 h 1219200"/>
              <a:gd name="connsiteX1" fmla="*/ 1765300 w 1765300"/>
              <a:gd name="connsiteY1" fmla="*/ 0 h 1219200"/>
              <a:gd name="connsiteX0" fmla="*/ 0 w 1701800"/>
              <a:gd name="connsiteY0" fmla="*/ 1193800 h 1193800"/>
              <a:gd name="connsiteX1" fmla="*/ 1701800 w 1701800"/>
              <a:gd name="connsiteY1" fmla="*/ 0 h 1193800"/>
              <a:gd name="connsiteX0" fmla="*/ 0 w 1701800"/>
              <a:gd name="connsiteY0" fmla="*/ 1193800 h 1193800"/>
              <a:gd name="connsiteX1" fmla="*/ 1701800 w 1701800"/>
              <a:gd name="connsiteY1" fmla="*/ 0 h 11938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Lst>
            <a:ahLst/>
            <a:cxnLst>
              <a:cxn ang="0">
                <a:pos x="connsiteX0" y="connsiteY0"/>
              </a:cxn>
              <a:cxn ang="0">
                <a:pos x="connsiteX1" y="connsiteY1"/>
              </a:cxn>
            </a:cxnLst>
            <a:rect l="l" t="t" r="r" b="b"/>
            <a:pathLst>
              <a:path w="1676400" h="1181100">
                <a:moveTo>
                  <a:pt x="0" y="1181100"/>
                </a:moveTo>
                <a:cubicBezTo>
                  <a:pt x="273050" y="776816"/>
                  <a:pt x="685800" y="270933"/>
                  <a:pt x="1676400" y="0"/>
                </a:cubicBezTo>
              </a:path>
            </a:pathLst>
          </a:custGeom>
          <a:ln w="50800">
            <a:solidFill>
              <a:schemeClr val="accent3"/>
            </a:solidFill>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2" name="Freeform 51"/>
          <p:cNvSpPr/>
          <p:nvPr userDrawn="1"/>
        </p:nvSpPr>
        <p:spPr>
          <a:xfrm rot="5400000">
            <a:off x="9620250" y="1314450"/>
            <a:ext cx="1676400" cy="1181100"/>
          </a:xfrm>
          <a:custGeom>
            <a:avLst/>
            <a:gdLst>
              <a:gd name="connsiteX0" fmla="*/ 0 w 5808401"/>
              <a:gd name="connsiteY0" fmla="*/ 1892300 h 1892300"/>
              <a:gd name="connsiteX1" fmla="*/ 1765300 w 5808401"/>
              <a:gd name="connsiteY1" fmla="*/ 673100 h 1892300"/>
              <a:gd name="connsiteX2" fmla="*/ 5791200 w 5808401"/>
              <a:gd name="connsiteY2" fmla="*/ 495300 h 1892300"/>
              <a:gd name="connsiteX3" fmla="*/ 3314700 w 5808401"/>
              <a:gd name="connsiteY3" fmla="*/ 0 h 1892300"/>
              <a:gd name="connsiteX0" fmla="*/ 0 w 5791200"/>
              <a:gd name="connsiteY0" fmla="*/ 1397000 h 1397000"/>
              <a:gd name="connsiteX1" fmla="*/ 1765300 w 5791200"/>
              <a:gd name="connsiteY1" fmla="*/ 177800 h 1397000"/>
              <a:gd name="connsiteX2" fmla="*/ 5791200 w 5791200"/>
              <a:gd name="connsiteY2" fmla="*/ 0 h 1397000"/>
              <a:gd name="connsiteX0" fmla="*/ 0 w 1765300"/>
              <a:gd name="connsiteY0" fmla="*/ 1219200 h 1219200"/>
              <a:gd name="connsiteX1" fmla="*/ 1765300 w 1765300"/>
              <a:gd name="connsiteY1" fmla="*/ 0 h 1219200"/>
              <a:gd name="connsiteX0" fmla="*/ 0 w 1701800"/>
              <a:gd name="connsiteY0" fmla="*/ 1193800 h 1193800"/>
              <a:gd name="connsiteX1" fmla="*/ 1701800 w 1701800"/>
              <a:gd name="connsiteY1" fmla="*/ 0 h 1193800"/>
              <a:gd name="connsiteX0" fmla="*/ 0 w 1701800"/>
              <a:gd name="connsiteY0" fmla="*/ 1193800 h 1193800"/>
              <a:gd name="connsiteX1" fmla="*/ 1701800 w 1701800"/>
              <a:gd name="connsiteY1" fmla="*/ 0 h 11938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Lst>
            <a:ahLst/>
            <a:cxnLst>
              <a:cxn ang="0">
                <a:pos x="connsiteX0" y="connsiteY0"/>
              </a:cxn>
              <a:cxn ang="0">
                <a:pos x="connsiteX1" y="connsiteY1"/>
              </a:cxn>
            </a:cxnLst>
            <a:rect l="l" t="t" r="r" b="b"/>
            <a:pathLst>
              <a:path w="1676400" h="1181100">
                <a:moveTo>
                  <a:pt x="0" y="1181100"/>
                </a:moveTo>
                <a:cubicBezTo>
                  <a:pt x="273050" y="776816"/>
                  <a:pt x="685800" y="270933"/>
                  <a:pt x="1676400" y="0"/>
                </a:cubicBezTo>
              </a:path>
            </a:pathLst>
          </a:custGeom>
          <a:ln w="50800">
            <a:solidFill>
              <a:schemeClr val="accent3"/>
            </a:solidFill>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5" name="Freeform 54"/>
          <p:cNvSpPr/>
          <p:nvPr userDrawn="1"/>
        </p:nvSpPr>
        <p:spPr>
          <a:xfrm rot="10609752">
            <a:off x="9022982" y="4945641"/>
            <a:ext cx="1676400" cy="1181100"/>
          </a:xfrm>
          <a:custGeom>
            <a:avLst/>
            <a:gdLst>
              <a:gd name="connsiteX0" fmla="*/ 0 w 5808401"/>
              <a:gd name="connsiteY0" fmla="*/ 1892300 h 1892300"/>
              <a:gd name="connsiteX1" fmla="*/ 1765300 w 5808401"/>
              <a:gd name="connsiteY1" fmla="*/ 673100 h 1892300"/>
              <a:gd name="connsiteX2" fmla="*/ 5791200 w 5808401"/>
              <a:gd name="connsiteY2" fmla="*/ 495300 h 1892300"/>
              <a:gd name="connsiteX3" fmla="*/ 3314700 w 5808401"/>
              <a:gd name="connsiteY3" fmla="*/ 0 h 1892300"/>
              <a:gd name="connsiteX0" fmla="*/ 0 w 5791200"/>
              <a:gd name="connsiteY0" fmla="*/ 1397000 h 1397000"/>
              <a:gd name="connsiteX1" fmla="*/ 1765300 w 5791200"/>
              <a:gd name="connsiteY1" fmla="*/ 177800 h 1397000"/>
              <a:gd name="connsiteX2" fmla="*/ 5791200 w 5791200"/>
              <a:gd name="connsiteY2" fmla="*/ 0 h 1397000"/>
              <a:gd name="connsiteX0" fmla="*/ 0 w 1765300"/>
              <a:gd name="connsiteY0" fmla="*/ 1219200 h 1219200"/>
              <a:gd name="connsiteX1" fmla="*/ 1765300 w 1765300"/>
              <a:gd name="connsiteY1" fmla="*/ 0 h 1219200"/>
              <a:gd name="connsiteX0" fmla="*/ 0 w 1701800"/>
              <a:gd name="connsiteY0" fmla="*/ 1193800 h 1193800"/>
              <a:gd name="connsiteX1" fmla="*/ 1701800 w 1701800"/>
              <a:gd name="connsiteY1" fmla="*/ 0 h 1193800"/>
              <a:gd name="connsiteX0" fmla="*/ 0 w 1701800"/>
              <a:gd name="connsiteY0" fmla="*/ 1193800 h 1193800"/>
              <a:gd name="connsiteX1" fmla="*/ 1701800 w 1701800"/>
              <a:gd name="connsiteY1" fmla="*/ 0 h 11938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Lst>
            <a:ahLst/>
            <a:cxnLst>
              <a:cxn ang="0">
                <a:pos x="connsiteX0" y="connsiteY0"/>
              </a:cxn>
              <a:cxn ang="0">
                <a:pos x="connsiteX1" y="connsiteY1"/>
              </a:cxn>
            </a:cxnLst>
            <a:rect l="l" t="t" r="r" b="b"/>
            <a:pathLst>
              <a:path w="1676400" h="1181100">
                <a:moveTo>
                  <a:pt x="0" y="1181100"/>
                </a:moveTo>
                <a:cubicBezTo>
                  <a:pt x="273050" y="776816"/>
                  <a:pt x="685800" y="270933"/>
                  <a:pt x="1676400" y="0"/>
                </a:cubicBezTo>
              </a:path>
            </a:pathLst>
          </a:custGeom>
          <a:ln w="50800">
            <a:solidFill>
              <a:schemeClr val="accent3"/>
            </a:solidFill>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Freeform 60"/>
          <p:cNvSpPr/>
          <p:nvPr userDrawn="1"/>
        </p:nvSpPr>
        <p:spPr>
          <a:xfrm rot="16200000">
            <a:off x="5314950" y="4362450"/>
            <a:ext cx="1676400" cy="1181100"/>
          </a:xfrm>
          <a:custGeom>
            <a:avLst/>
            <a:gdLst>
              <a:gd name="connsiteX0" fmla="*/ 0 w 5808401"/>
              <a:gd name="connsiteY0" fmla="*/ 1892300 h 1892300"/>
              <a:gd name="connsiteX1" fmla="*/ 1765300 w 5808401"/>
              <a:gd name="connsiteY1" fmla="*/ 673100 h 1892300"/>
              <a:gd name="connsiteX2" fmla="*/ 5791200 w 5808401"/>
              <a:gd name="connsiteY2" fmla="*/ 495300 h 1892300"/>
              <a:gd name="connsiteX3" fmla="*/ 3314700 w 5808401"/>
              <a:gd name="connsiteY3" fmla="*/ 0 h 1892300"/>
              <a:gd name="connsiteX0" fmla="*/ 0 w 5791200"/>
              <a:gd name="connsiteY0" fmla="*/ 1397000 h 1397000"/>
              <a:gd name="connsiteX1" fmla="*/ 1765300 w 5791200"/>
              <a:gd name="connsiteY1" fmla="*/ 177800 h 1397000"/>
              <a:gd name="connsiteX2" fmla="*/ 5791200 w 5791200"/>
              <a:gd name="connsiteY2" fmla="*/ 0 h 1397000"/>
              <a:gd name="connsiteX0" fmla="*/ 0 w 1765300"/>
              <a:gd name="connsiteY0" fmla="*/ 1219200 h 1219200"/>
              <a:gd name="connsiteX1" fmla="*/ 1765300 w 1765300"/>
              <a:gd name="connsiteY1" fmla="*/ 0 h 1219200"/>
              <a:gd name="connsiteX0" fmla="*/ 0 w 1701800"/>
              <a:gd name="connsiteY0" fmla="*/ 1193800 h 1193800"/>
              <a:gd name="connsiteX1" fmla="*/ 1701800 w 1701800"/>
              <a:gd name="connsiteY1" fmla="*/ 0 h 1193800"/>
              <a:gd name="connsiteX0" fmla="*/ 0 w 1701800"/>
              <a:gd name="connsiteY0" fmla="*/ 1193800 h 1193800"/>
              <a:gd name="connsiteX1" fmla="*/ 1701800 w 1701800"/>
              <a:gd name="connsiteY1" fmla="*/ 0 h 11938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 name="connsiteX0" fmla="*/ 0 w 1676400"/>
              <a:gd name="connsiteY0" fmla="*/ 1181100 h 1181100"/>
              <a:gd name="connsiteX1" fmla="*/ 1676400 w 1676400"/>
              <a:gd name="connsiteY1" fmla="*/ 0 h 1181100"/>
            </a:gdLst>
            <a:ahLst/>
            <a:cxnLst>
              <a:cxn ang="0">
                <a:pos x="connsiteX0" y="connsiteY0"/>
              </a:cxn>
              <a:cxn ang="0">
                <a:pos x="connsiteX1" y="connsiteY1"/>
              </a:cxn>
            </a:cxnLst>
            <a:rect l="l" t="t" r="r" b="b"/>
            <a:pathLst>
              <a:path w="1676400" h="1181100">
                <a:moveTo>
                  <a:pt x="0" y="1181100"/>
                </a:moveTo>
                <a:cubicBezTo>
                  <a:pt x="273050" y="776816"/>
                  <a:pt x="685800" y="270933"/>
                  <a:pt x="1676400" y="0"/>
                </a:cubicBezTo>
              </a:path>
            </a:pathLst>
          </a:custGeom>
          <a:ln w="50800">
            <a:solidFill>
              <a:schemeClr val="accent3"/>
            </a:solidFill>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 name="Picture 1" descr="revolutionize-business.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2890774"/>
            <a:ext cx="466344" cy="462026"/>
          </a:xfrm>
          <a:prstGeom prst="rect">
            <a:avLst/>
          </a:prstGeom>
        </p:spPr>
      </p:pic>
    </p:spTree>
    <p:extLst>
      <p:ext uri="{BB962C8B-B14F-4D97-AF65-F5344CB8AC3E}">
        <p14:creationId xmlns:p14="http://schemas.microsoft.com/office/powerpoint/2010/main" val="5862705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ed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660037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ed Slide -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51211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ed Slide -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251514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ed Slide -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650695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ed Slide -4">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8600269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ed Slide -5">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59032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ket opportunity">
    <p:spTree>
      <p:nvGrpSpPr>
        <p:cNvPr id="1" name=""/>
        <p:cNvGrpSpPr/>
        <p:nvPr/>
      </p:nvGrpSpPr>
      <p:grpSpPr>
        <a:xfrm>
          <a:off x="0" y="0"/>
          <a:ext cx="0" cy="0"/>
          <a:chOff x="0" y="0"/>
          <a:chExt cx="0" cy="0"/>
        </a:xfrm>
      </p:grpSpPr>
      <p:sp>
        <p:nvSpPr>
          <p:cNvPr id="3" name="Rectangle 2"/>
          <p:cNvSpPr/>
          <p:nvPr userDrawn="1"/>
        </p:nvSpPr>
        <p:spPr>
          <a:xfrm>
            <a:off x="3352800" y="2514600"/>
            <a:ext cx="4114800" cy="609600"/>
          </a:xfrm>
          <a:prstGeom prst="rect">
            <a:avLst/>
          </a:prstGeom>
          <a:solidFill>
            <a:srgbClr val="41A9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txBox="1">
            <a:spLocks/>
          </p:cNvSpPr>
          <p:nvPr userDrawn="1"/>
        </p:nvSpPr>
        <p:spPr bwMode="gray">
          <a:xfrm>
            <a:off x="3352800" y="1676400"/>
            <a:ext cx="8458200" cy="4572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1600" dirty="0"/>
              <a:t>72 million businesses in our existing geographies</a:t>
            </a:r>
          </a:p>
        </p:txBody>
      </p:sp>
      <p:sp>
        <p:nvSpPr>
          <p:cNvPr id="7" name="Content Placeholder 2"/>
          <p:cNvSpPr txBox="1">
            <a:spLocks/>
          </p:cNvSpPr>
          <p:nvPr userDrawn="1"/>
        </p:nvSpPr>
        <p:spPr bwMode="gray">
          <a:xfrm>
            <a:off x="381000" y="2590800"/>
            <a:ext cx="2971800" cy="4572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dirty="0"/>
              <a:t>Characteristics</a:t>
            </a:r>
          </a:p>
        </p:txBody>
      </p:sp>
      <p:sp>
        <p:nvSpPr>
          <p:cNvPr id="8" name="Content Placeholder 2"/>
          <p:cNvSpPr txBox="1">
            <a:spLocks/>
          </p:cNvSpPr>
          <p:nvPr userDrawn="1"/>
        </p:nvSpPr>
        <p:spPr bwMode="gray">
          <a:xfrm>
            <a:off x="381000" y="4724400"/>
            <a:ext cx="2971800" cy="4572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dirty="0"/>
              <a:t>Opportunity</a:t>
            </a:r>
          </a:p>
        </p:txBody>
      </p:sp>
      <p:sp>
        <p:nvSpPr>
          <p:cNvPr id="9" name="Content Placeholder 2"/>
          <p:cNvSpPr txBox="1">
            <a:spLocks/>
          </p:cNvSpPr>
          <p:nvPr userDrawn="1"/>
        </p:nvSpPr>
        <p:spPr bwMode="gray">
          <a:xfrm>
            <a:off x="3352800" y="3200400"/>
            <a:ext cx="4114800" cy="381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1600" dirty="0"/>
              <a:t>0-9 employees</a:t>
            </a:r>
          </a:p>
        </p:txBody>
      </p:sp>
      <p:sp>
        <p:nvSpPr>
          <p:cNvPr id="10" name="Content Placeholder 2"/>
          <p:cNvSpPr txBox="1">
            <a:spLocks/>
          </p:cNvSpPr>
          <p:nvPr userDrawn="1"/>
        </p:nvSpPr>
        <p:spPr bwMode="gray">
          <a:xfrm>
            <a:off x="3352800" y="4800600"/>
            <a:ext cx="8458200" cy="10668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1600" dirty="0"/>
              <a:t>It is estimated that only one in ten small and medium businesses is using a packaged </a:t>
            </a:r>
            <a:br>
              <a:rPr lang="en-US" sz="1600" dirty="0"/>
            </a:br>
            <a:r>
              <a:rPr lang="en-US" sz="1600" dirty="0"/>
              <a:t>solution to run their business. The remaining businesses represent the white space.</a:t>
            </a:r>
          </a:p>
        </p:txBody>
      </p:sp>
      <p:cxnSp>
        <p:nvCxnSpPr>
          <p:cNvPr id="11" name="Straight Connector 10"/>
          <p:cNvCxnSpPr/>
          <p:nvPr userDrawn="1"/>
        </p:nvCxnSpPr>
        <p:spPr>
          <a:xfrm>
            <a:off x="381000" y="2209800"/>
            <a:ext cx="11430000"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81000" y="4343400"/>
            <a:ext cx="11430000"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7772400" y="2514600"/>
            <a:ext cx="2057400" cy="609600"/>
          </a:xfrm>
          <a:prstGeom prst="rect">
            <a:avLst/>
          </a:prstGeom>
          <a:solidFill>
            <a:srgbClr val="00A4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0134600" y="2514600"/>
            <a:ext cx="228600" cy="609600"/>
          </a:xfrm>
          <a:prstGeom prst="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7620000" y="2514600"/>
            <a:ext cx="0" cy="99060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982200" y="2514600"/>
            <a:ext cx="0" cy="99060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7" name="Content Placeholder 2"/>
          <p:cNvSpPr txBox="1">
            <a:spLocks/>
          </p:cNvSpPr>
          <p:nvPr userDrawn="1"/>
        </p:nvSpPr>
        <p:spPr bwMode="gray">
          <a:xfrm>
            <a:off x="7772400" y="3200400"/>
            <a:ext cx="2057400" cy="381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1600" dirty="0"/>
              <a:t>10-199 employees</a:t>
            </a:r>
          </a:p>
        </p:txBody>
      </p:sp>
      <p:sp>
        <p:nvSpPr>
          <p:cNvPr id="18" name="Content Placeholder 2"/>
          <p:cNvSpPr txBox="1">
            <a:spLocks/>
          </p:cNvSpPr>
          <p:nvPr userDrawn="1"/>
        </p:nvSpPr>
        <p:spPr bwMode="gray">
          <a:xfrm>
            <a:off x="10134600" y="3200400"/>
            <a:ext cx="1676400" cy="381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1600" dirty="0"/>
              <a:t>200+ employees</a:t>
            </a:r>
          </a:p>
        </p:txBody>
      </p:sp>
      <p:sp>
        <p:nvSpPr>
          <p:cNvPr id="19" name="Content Placeholder 2"/>
          <p:cNvSpPr txBox="1">
            <a:spLocks/>
          </p:cNvSpPr>
          <p:nvPr userDrawn="1"/>
        </p:nvSpPr>
        <p:spPr bwMode="gray">
          <a:xfrm>
            <a:off x="3352800" y="3429000"/>
            <a:ext cx="4114800" cy="6858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600" dirty="0">
                <a:solidFill>
                  <a:srgbClr val="41A940"/>
                </a:solidFill>
              </a:rPr>
              <a:t>68m</a:t>
            </a:r>
          </a:p>
        </p:txBody>
      </p:sp>
      <p:sp>
        <p:nvSpPr>
          <p:cNvPr id="20" name="Content Placeholder 2"/>
          <p:cNvSpPr txBox="1">
            <a:spLocks/>
          </p:cNvSpPr>
          <p:nvPr userDrawn="1"/>
        </p:nvSpPr>
        <p:spPr bwMode="gray">
          <a:xfrm>
            <a:off x="7772400" y="3429000"/>
            <a:ext cx="2057400" cy="6858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600" dirty="0">
                <a:solidFill>
                  <a:srgbClr val="00A4CF"/>
                </a:solidFill>
              </a:rPr>
              <a:t>4m</a:t>
            </a:r>
          </a:p>
        </p:txBody>
      </p:sp>
      <p:sp>
        <p:nvSpPr>
          <p:cNvPr id="21" name="Content Placeholder 2"/>
          <p:cNvSpPr txBox="1">
            <a:spLocks/>
          </p:cNvSpPr>
          <p:nvPr userDrawn="1"/>
        </p:nvSpPr>
        <p:spPr bwMode="gray">
          <a:xfrm>
            <a:off x="10134600" y="3429000"/>
            <a:ext cx="1676400" cy="6858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600" dirty="0">
                <a:solidFill>
                  <a:srgbClr val="FF9900"/>
                </a:solidFill>
              </a:rPr>
              <a:t>150k</a:t>
            </a:r>
          </a:p>
        </p:txBody>
      </p:sp>
      <p:sp>
        <p:nvSpPr>
          <p:cNvPr id="22" name="Content Placeholder 2"/>
          <p:cNvSpPr txBox="1">
            <a:spLocks/>
          </p:cNvSpPr>
          <p:nvPr userDrawn="1"/>
        </p:nvSpPr>
        <p:spPr bwMode="gray">
          <a:xfrm>
            <a:off x="381000" y="381000"/>
            <a:ext cx="9601200" cy="1143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t>Market opportunity</a:t>
            </a:r>
          </a:p>
        </p:txBody>
      </p:sp>
      <p:sp>
        <p:nvSpPr>
          <p:cNvPr id="23" name="Content Placeholder 2"/>
          <p:cNvSpPr txBox="1">
            <a:spLocks/>
          </p:cNvSpPr>
          <p:nvPr userDrawn="1"/>
        </p:nvSpPr>
        <p:spPr bwMode="gray">
          <a:xfrm>
            <a:off x="381000" y="1600200"/>
            <a:ext cx="2971800" cy="4572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dirty="0"/>
              <a:t>Population</a:t>
            </a:r>
          </a:p>
        </p:txBody>
      </p:sp>
    </p:spTree>
    <p:extLst>
      <p:ext uri="{BB962C8B-B14F-4D97-AF65-F5344CB8AC3E}">
        <p14:creationId xmlns:p14="http://schemas.microsoft.com/office/powerpoint/2010/main" val="154502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4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theme" Target="../theme/theme2.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81000" y="365760"/>
            <a:ext cx="9677400" cy="11430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bwMode="gray">
          <a:xfrm>
            <a:off x="381000" y="1600200"/>
            <a:ext cx="11430000" cy="487680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4"/>
            <a:r>
              <a:rPr lang="en-US" noProof="0" dirty="0"/>
              <a:t>Fourth level</a:t>
            </a:r>
          </a:p>
          <a:p>
            <a:pPr lvl="5"/>
            <a:r>
              <a:rPr lang="en-US" noProof="0" dirty="0"/>
              <a:t>Fifth level</a:t>
            </a:r>
          </a:p>
        </p:txBody>
      </p:sp>
      <p:pic>
        <p:nvPicPr>
          <p:cNvPr id="13" name="Picture 12"/>
          <p:cNvPicPr>
            <a:picLocks noChangeAspect="1"/>
          </p:cNvPicPr>
          <p:nvPr userDrawn="1"/>
        </p:nvPicPr>
        <p:blipFill>
          <a:blip r:embed="rId14"/>
          <a:stretch>
            <a:fillRect/>
          </a:stretch>
        </p:blipFill>
        <p:spPr bwMode="gray">
          <a:xfrm>
            <a:off x="10475512" y="368249"/>
            <a:ext cx="1236488" cy="473063"/>
          </a:xfrm>
          <a:prstGeom prst="rect">
            <a:avLst/>
          </a:prstGeom>
          <a:noFill/>
          <a:ln>
            <a:noFill/>
          </a:ln>
        </p:spPr>
      </p:pic>
    </p:spTree>
    <p:extLst>
      <p:ext uri="{BB962C8B-B14F-4D97-AF65-F5344CB8AC3E}">
        <p14:creationId xmlns:p14="http://schemas.microsoft.com/office/powerpoint/2010/main" val="1710106168"/>
      </p:ext>
    </p:extLst>
  </p:cSld>
  <p:clrMap bg1="lt1" tx1="dk1" bg2="lt2" tx2="dk2" accent1="accent1" accent2="accent2" accent3="accent3" accent4="accent4" accent5="accent5" accent6="accent6" hlink="hlink" folHlink="folHlink"/>
  <p:sldLayoutIdLst>
    <p:sldLayoutId id="2147483845" r:id="rId1"/>
    <p:sldLayoutId id="2147483854" r:id="rId2"/>
    <p:sldLayoutId id="2147483855" r:id="rId3"/>
    <p:sldLayoutId id="2147483856" r:id="rId4"/>
    <p:sldLayoutId id="2147483857" r:id="rId5"/>
    <p:sldLayoutId id="2147483850" r:id="rId6"/>
    <p:sldLayoutId id="2147483858" r:id="rId7"/>
    <p:sldLayoutId id="2147483851" r:id="rId8"/>
    <p:sldLayoutId id="2147483859" r:id="rId9"/>
    <p:sldLayoutId id="2147483860" r:id="rId10"/>
    <p:sldLayoutId id="2147483861" r:id="rId11"/>
    <p:sldLayoutId id="2147483864" r:id="rId12"/>
  </p:sldLayoutIdLst>
  <p:hf hdr="0" ftr="0"/>
  <p:txStyles>
    <p:titleStyle>
      <a:lvl1pPr algn="l" defTabSz="914377" rtl="0" eaLnBrk="1" latinLnBrk="0" hangingPunct="1">
        <a:lnSpc>
          <a:spcPct val="100000"/>
        </a:lnSpc>
        <a:spcBef>
          <a:spcPct val="0"/>
        </a:spcBef>
        <a:buNone/>
        <a:defRPr sz="3200" b="1" kern="1200" spc="-51" baseline="0">
          <a:solidFill>
            <a:srgbClr val="51534A"/>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1" userDrawn="1">
          <p15:clr>
            <a:srgbClr val="F26B43"/>
          </p15:clr>
        </p15:guide>
        <p15:guide id="4" pos="7469" userDrawn="1">
          <p15:clr>
            <a:srgbClr val="F26B43"/>
          </p15:clr>
        </p15:guide>
        <p15:guide id="5" orient="horz" pos="210" userDrawn="1">
          <p15:clr>
            <a:srgbClr val="F26B43"/>
          </p15:clr>
        </p15:guide>
        <p15:guide id="6" orient="horz" pos="1321" userDrawn="1">
          <p15:clr>
            <a:srgbClr val="F26B43"/>
          </p15:clr>
        </p15:guide>
        <p15:guide id="7" orient="horz" pos="3838" userDrawn="1">
          <p15:clr>
            <a:srgbClr val="F26B43"/>
          </p15:clr>
        </p15:guide>
        <p15:guide id="8" orient="horz" pos="41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347269" y="6322423"/>
            <a:ext cx="496388" cy="276999"/>
          </a:xfrm>
          <a:prstGeom prst="rect">
            <a:avLst/>
          </a:prstGeom>
          <a:noFill/>
        </p:spPr>
        <p:txBody>
          <a:bodyPr wrap="square" rtlCol="0">
            <a:spAutoFit/>
          </a:bodyPr>
          <a:lstStyle/>
          <a:p>
            <a:fld id="{46DF0D05-0874-4BC7-AAC1-99BABD13A238}" type="slidenum">
              <a:rPr lang="en-US" sz="1200" smtClean="0"/>
              <a:t>‹#›</a:t>
            </a:fld>
            <a:endParaRPr lang="en-US" sz="1200" dirty="0"/>
          </a:p>
        </p:txBody>
      </p:sp>
      <p:sp>
        <p:nvSpPr>
          <p:cNvPr id="4" name="Rectangle 3"/>
          <p:cNvSpPr/>
          <p:nvPr userDrawn="1"/>
        </p:nvSpPr>
        <p:spPr>
          <a:xfrm>
            <a:off x="0" y="6660977"/>
            <a:ext cx="12192000" cy="197023"/>
          </a:xfrm>
          <a:prstGeom prst="rect">
            <a:avLst/>
          </a:prstGeom>
          <a:solidFill>
            <a:srgbClr val="AE322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 2017 ProcessWeaver.  Confidential &amp; Proprietary </a:t>
            </a:r>
          </a:p>
        </p:txBody>
      </p:sp>
    </p:spTree>
    <p:extLst>
      <p:ext uri="{BB962C8B-B14F-4D97-AF65-F5344CB8AC3E}">
        <p14:creationId xmlns:p14="http://schemas.microsoft.com/office/powerpoint/2010/main" val="426086619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 id="2147483906" r:id="rId41"/>
    <p:sldLayoutId id="2147483907" r:id="rId42"/>
    <p:sldLayoutId id="2147483908" r:id="rId43"/>
    <p:sldLayoutId id="2147483909" r:id="rId44"/>
    <p:sldLayoutId id="2147483910" r:id="rId45"/>
    <p:sldLayoutId id="2147483911" r:id="rId46"/>
    <p:sldLayoutId id="2147483912" r:id="rId47"/>
    <p:sldLayoutId id="2147483913" r:id="rId48"/>
    <p:sldLayoutId id="2147483914" r:id="rId49"/>
    <p:sldLayoutId id="2147483915" r:id="rId50"/>
    <p:sldLayoutId id="2147483916" r:id="rId51"/>
    <p:sldLayoutId id="2147483917" r:id="rId52"/>
    <p:sldLayoutId id="2147483918" r:id="rId53"/>
    <p:sldLayoutId id="2147483919" r:id="rId54"/>
    <p:sldLayoutId id="2147483920" r:id="rId55"/>
    <p:sldLayoutId id="2147483921" r:id="rId56"/>
    <p:sldLayoutId id="2147483922" r:id="rId57"/>
    <p:sldLayoutId id="2147483923" r:id="rId58"/>
    <p:sldLayoutId id="2147483924" r:id="rId59"/>
    <p:sldLayoutId id="2147483925" r:id="rId60"/>
    <p:sldLayoutId id="2147483926" r:id="rId61"/>
    <p:sldLayoutId id="2147483927" r:id="rId62"/>
    <p:sldLayoutId id="2147483928" r:id="rId63"/>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Condensed" panose="020B08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Condensed" panose="020B08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Condensed" panose="020B08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Condensed" panose="020B0806030504020204" pitchFamily="34" charset="0"/>
        </a:defRPr>
      </a:lvl5pPr>
      <a:lvl6pPr marL="457200" algn="l" rtl="0" fontAlgn="base">
        <a:lnSpc>
          <a:spcPct val="90000"/>
        </a:lnSpc>
        <a:spcBef>
          <a:spcPct val="0"/>
        </a:spcBef>
        <a:spcAft>
          <a:spcPct val="0"/>
        </a:spcAft>
        <a:defRPr sz="4400">
          <a:solidFill>
            <a:schemeClr val="tx1"/>
          </a:solidFill>
          <a:latin typeface="Open Sans Condensed" panose="020B0806030504020204" pitchFamily="34" charset="0"/>
        </a:defRPr>
      </a:lvl6pPr>
      <a:lvl7pPr marL="914400" algn="l" rtl="0" fontAlgn="base">
        <a:lnSpc>
          <a:spcPct val="90000"/>
        </a:lnSpc>
        <a:spcBef>
          <a:spcPct val="0"/>
        </a:spcBef>
        <a:spcAft>
          <a:spcPct val="0"/>
        </a:spcAft>
        <a:defRPr sz="4400">
          <a:solidFill>
            <a:schemeClr val="tx1"/>
          </a:solidFill>
          <a:latin typeface="Open Sans Condensed" panose="020B0806030504020204" pitchFamily="34" charset="0"/>
        </a:defRPr>
      </a:lvl7pPr>
      <a:lvl8pPr marL="1371600" algn="l" rtl="0" fontAlgn="base">
        <a:lnSpc>
          <a:spcPct val="90000"/>
        </a:lnSpc>
        <a:spcBef>
          <a:spcPct val="0"/>
        </a:spcBef>
        <a:spcAft>
          <a:spcPct val="0"/>
        </a:spcAft>
        <a:defRPr sz="4400">
          <a:solidFill>
            <a:schemeClr val="tx1"/>
          </a:solidFill>
          <a:latin typeface="Open Sans Condensed" panose="020B0806030504020204" pitchFamily="34" charset="0"/>
        </a:defRPr>
      </a:lvl8pPr>
      <a:lvl9pPr marL="1828800" algn="l" rtl="0" fontAlgn="base">
        <a:lnSpc>
          <a:spcPct val="90000"/>
        </a:lnSpc>
        <a:spcBef>
          <a:spcPct val="0"/>
        </a:spcBef>
        <a:spcAft>
          <a:spcPct val="0"/>
        </a:spcAft>
        <a:defRPr sz="4400">
          <a:solidFill>
            <a:schemeClr val="tx1"/>
          </a:solidFill>
          <a:latin typeface="Open Sans Condensed" panose="020B08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mailto:sage@processweaver.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sv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40.jpeg"/><Relationship Id="rId12" Type="http://schemas.openxmlformats.org/officeDocument/2006/relationships/image" Target="../media/image44.jpeg"/><Relationship Id="rId2" Type="http://schemas.openxmlformats.org/officeDocument/2006/relationships/image" Target="../media/image37.jpeg"/><Relationship Id="rId1" Type="http://schemas.openxmlformats.org/officeDocument/2006/relationships/slideLayout" Target="../slideLayouts/slideLayout10.xml"/><Relationship Id="rId6" Type="http://schemas.microsoft.com/office/2007/relationships/hdphoto" Target="../media/hdphoto2.wdp"/><Relationship Id="rId11" Type="http://schemas.openxmlformats.org/officeDocument/2006/relationships/image" Target="../media/image43.jpeg"/><Relationship Id="rId5" Type="http://schemas.openxmlformats.org/officeDocument/2006/relationships/image" Target="../media/image39.png"/><Relationship Id="rId15" Type="http://schemas.microsoft.com/office/2007/relationships/hdphoto" Target="../media/hdphoto5.wdp"/><Relationship Id="rId10" Type="http://schemas.openxmlformats.org/officeDocument/2006/relationships/image" Target="../media/image42.jpeg"/><Relationship Id="rId4" Type="http://schemas.openxmlformats.org/officeDocument/2006/relationships/image" Target="../media/image38.png"/><Relationship Id="rId9" Type="http://schemas.openxmlformats.org/officeDocument/2006/relationships/image" Target="../media/image41.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4428"/>
          </a:xfrm>
          <a:prstGeom prst="rect">
            <a:avLst/>
          </a:prstGeom>
        </p:spPr>
      </p:pic>
      <p:sp>
        <p:nvSpPr>
          <p:cNvPr id="2" name="Title 1"/>
          <p:cNvSpPr>
            <a:spLocks noGrp="1"/>
          </p:cNvSpPr>
          <p:nvPr>
            <p:ph type="ctrTitle"/>
          </p:nvPr>
        </p:nvSpPr>
        <p:spPr>
          <a:xfrm>
            <a:off x="381000" y="2764871"/>
            <a:ext cx="11430000" cy="1349929"/>
          </a:xfrm>
        </p:spPr>
        <p:txBody>
          <a:bodyPr/>
          <a:lstStyle/>
          <a:p>
            <a:r>
              <a:rPr lang="en-US" dirty="0"/>
              <a:t>ProcessWeaver</a:t>
            </a:r>
            <a:br>
              <a:rPr lang="en-US" dirty="0"/>
            </a:br>
            <a:br>
              <a:rPr lang="en-US" dirty="0"/>
            </a:br>
            <a:r>
              <a:rPr lang="en-US" sz="2000" dirty="0">
                <a:solidFill>
                  <a:schemeClr val="bg1"/>
                </a:solidFill>
              </a:rPr>
              <a:t>Sales Training</a:t>
            </a:r>
            <a:br>
              <a:rPr lang="en-US" sz="2000" dirty="0">
                <a:solidFill>
                  <a:schemeClr val="bg1"/>
                </a:solidFill>
              </a:rPr>
            </a:br>
            <a:endParaRPr lang="en-US" sz="2400" dirty="0">
              <a:solidFill>
                <a:schemeClr val="bg1"/>
              </a:solidFill>
            </a:endParaRPr>
          </a:p>
        </p:txBody>
      </p:sp>
      <p:pic>
        <p:nvPicPr>
          <p:cNvPr id="4" name="Picture 3"/>
          <p:cNvPicPr>
            <a:picLocks noChangeAspect="1"/>
          </p:cNvPicPr>
          <p:nvPr/>
        </p:nvPicPr>
        <p:blipFill>
          <a:blip r:embed="rId4"/>
          <a:stretch>
            <a:fillRect/>
          </a:stretch>
        </p:blipFill>
        <p:spPr bwMode="gray">
          <a:xfrm>
            <a:off x="5486400" y="365761"/>
            <a:ext cx="1236488" cy="473063"/>
          </a:xfrm>
          <a:prstGeom prst="rect">
            <a:avLst/>
          </a:prstGeom>
          <a:noFill/>
          <a:ln>
            <a:noFill/>
          </a:ln>
        </p:spPr>
      </p:pic>
    </p:spTree>
    <p:extLst>
      <p:ext uri="{BB962C8B-B14F-4D97-AF65-F5344CB8AC3E}">
        <p14:creationId xmlns:p14="http://schemas.microsoft.com/office/powerpoint/2010/main" val="128493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feld 81">
            <a:extLst>
              <a:ext uri="{FF2B5EF4-FFF2-40B4-BE49-F238E27FC236}">
                <a16:creationId xmlns:a16="http://schemas.microsoft.com/office/drawing/2014/main" id="{70D5D12B-6FA3-4EBD-9177-BDE1DF67B013}"/>
              </a:ext>
            </a:extLst>
          </p:cNvPr>
          <p:cNvSpPr txBox="1"/>
          <p:nvPr/>
        </p:nvSpPr>
        <p:spPr bwMode="gray">
          <a:xfrm>
            <a:off x="7163832" y="2325876"/>
            <a:ext cx="3703257" cy="1670599"/>
          </a:xfrm>
          <a:prstGeom prst="rect">
            <a:avLst/>
          </a:prstGeom>
          <a:noFill/>
          <a:ln>
            <a:noFill/>
          </a:ln>
        </p:spPr>
        <p:txBody>
          <a:bodyPr wrap="none" numCol="1" rtlCol="0">
            <a:prstTxWarp prst="textInflateBottom">
              <a:avLst/>
            </a:prstTxWarp>
            <a:spAutoFit/>
          </a:bodyPr>
          <a:lstStyle>
            <a:defPPr>
              <a:defRPr lang="de-DE"/>
            </a:defPPr>
            <a:lvl1pPr>
              <a:defRPr sz="6600" b="1">
                <a:ln w="13462">
                  <a:noFill/>
                  <a:prstDash val="solid"/>
                </a:ln>
                <a:solidFill>
                  <a:schemeClr val="tx1">
                    <a:lumMod val="85000"/>
                    <a:lumOff val="15000"/>
                  </a:schemeClr>
                </a:solidFill>
                <a:effectLst>
                  <a:outerShdw dist="38100" dir="2700000" algn="bl" rotWithShape="0">
                    <a:schemeClr val="accent5"/>
                  </a:outerShdw>
                </a:effectLst>
              </a:defRPr>
            </a:lvl1pPr>
          </a:lstStyle>
          <a:p>
            <a:r>
              <a:rPr lang="en-US" dirty="0">
                <a:solidFill>
                  <a:srgbClr val="AE322E"/>
                </a:solidFill>
                <a:effectLst/>
                <a:latin typeface="Bebas Neue" panose="020B0506020202020201" pitchFamily="34" charset="0"/>
              </a:rPr>
              <a:t>VALUE</a:t>
            </a:r>
          </a:p>
        </p:txBody>
      </p:sp>
      <p:sp>
        <p:nvSpPr>
          <p:cNvPr id="8" name="Title 7"/>
          <p:cNvSpPr>
            <a:spLocks noGrp="1"/>
          </p:cNvSpPr>
          <p:nvPr>
            <p:ph type="title"/>
          </p:nvPr>
        </p:nvSpPr>
        <p:spPr>
          <a:xfrm>
            <a:off x="496248" y="239955"/>
            <a:ext cx="9677400" cy="1143000"/>
          </a:xfrm>
        </p:spPr>
        <p:txBody>
          <a:bodyPr/>
          <a:lstStyle/>
          <a:p>
            <a:r>
              <a:rPr lang="de-DE" dirty="0">
                <a:solidFill>
                  <a:schemeClr val="tx2"/>
                </a:solidFill>
              </a:rPr>
              <a:t>Customer Value Proposition</a:t>
            </a:r>
            <a:endParaRPr lang="en-US" dirty="0">
              <a:solidFill>
                <a:schemeClr val="tx2"/>
              </a:solidFill>
            </a:endParaRPr>
          </a:p>
        </p:txBody>
      </p:sp>
      <p:sp>
        <p:nvSpPr>
          <p:cNvPr id="5" name="Slide Number Placeholder 4"/>
          <p:cNvSpPr>
            <a:spLocks noGrp="1"/>
          </p:cNvSpPr>
          <p:nvPr>
            <p:ph type="sldNum" sz="quarter" idx="11"/>
          </p:nvPr>
        </p:nvSpPr>
        <p:spPr/>
        <p:txBody>
          <a:bodyPr/>
          <a:lstStyle/>
          <a:p>
            <a:fld id="{75C98292-3D9A-421B-B307-DC2AE3C5CEA4}" type="slidenum">
              <a:rPr lang="en-US" smtClean="0">
                <a:solidFill>
                  <a:prstClr val="white"/>
                </a:solidFill>
              </a:rPr>
              <a:pPr/>
              <a:t>10</a:t>
            </a:fld>
            <a:endParaRPr lang="en-US" dirty="0">
              <a:solidFill>
                <a:prstClr val="white"/>
              </a:solidFill>
            </a:endParaRPr>
          </a:p>
        </p:txBody>
      </p:sp>
      <p:grpSp>
        <p:nvGrpSpPr>
          <p:cNvPr id="7" name="Group 6">
            <a:extLst>
              <a:ext uri="{FF2B5EF4-FFF2-40B4-BE49-F238E27FC236}">
                <a16:creationId xmlns:a16="http://schemas.microsoft.com/office/drawing/2014/main" id="{6D034308-7E15-4E4C-B23C-D92A51A4D35C}"/>
              </a:ext>
            </a:extLst>
          </p:cNvPr>
          <p:cNvGrpSpPr/>
          <p:nvPr/>
        </p:nvGrpSpPr>
        <p:grpSpPr>
          <a:xfrm>
            <a:off x="524131" y="1417386"/>
            <a:ext cx="5481787" cy="4318813"/>
            <a:chOff x="540001" y="1484388"/>
            <a:chExt cx="5481787" cy="4318813"/>
          </a:xfrm>
        </p:grpSpPr>
        <p:grpSp>
          <p:nvGrpSpPr>
            <p:cNvPr id="9" name="Gruppieren 59">
              <a:extLst>
                <a:ext uri="{FF2B5EF4-FFF2-40B4-BE49-F238E27FC236}">
                  <a16:creationId xmlns:a16="http://schemas.microsoft.com/office/drawing/2014/main" id="{F91EB239-D5AC-4D20-B666-D6BA77CFDE07}"/>
                </a:ext>
              </a:extLst>
            </p:cNvPr>
            <p:cNvGrpSpPr/>
            <p:nvPr/>
          </p:nvGrpSpPr>
          <p:grpSpPr bwMode="gray">
            <a:xfrm>
              <a:off x="540001" y="1484388"/>
              <a:ext cx="5481787" cy="4318813"/>
              <a:chOff x="540001" y="1484388"/>
              <a:chExt cx="5481787" cy="2841561"/>
            </a:xfrm>
          </p:grpSpPr>
          <p:sp>
            <p:nvSpPr>
              <p:cNvPr id="31" name="Rechteck 20">
                <a:extLst>
                  <a:ext uri="{FF2B5EF4-FFF2-40B4-BE49-F238E27FC236}">
                    <a16:creationId xmlns:a16="http://schemas.microsoft.com/office/drawing/2014/main" id="{41A8DF99-98E3-4154-9E2D-C00F76E04E0F}"/>
                  </a:ext>
                </a:extLst>
              </p:cNvPr>
              <p:cNvSpPr/>
              <p:nvPr/>
            </p:nvSpPr>
            <p:spPr bwMode="gray">
              <a:xfrm>
                <a:off x="540001" y="1484388"/>
                <a:ext cx="1731596" cy="1347720"/>
              </a:xfrm>
              <a:prstGeom prst="rect">
                <a:avLst/>
              </a:prstGeom>
              <a:solidFill>
                <a:srgbClr val="00DC00"/>
              </a:solidFill>
              <a:ln>
                <a:noFill/>
              </a:ln>
            </p:spPr>
            <p:style>
              <a:lnRef idx="2">
                <a:schemeClr val="accent1">
                  <a:shade val="50000"/>
                </a:schemeClr>
              </a:lnRef>
              <a:fillRef idx="1">
                <a:schemeClr val="accent1"/>
              </a:fillRef>
              <a:effectRef idx="0">
                <a:schemeClr val="accent1"/>
              </a:effectRef>
              <a:fontRef idx="minor">
                <a:schemeClr val="lt1"/>
              </a:fontRef>
            </p:style>
            <p:txBody>
              <a:bodyPr tIns="1224000" bIns="252000" rtlCol="0" anchor="t"/>
              <a:lstStyle/>
              <a:p>
                <a:pPr algn="ctr">
                  <a:lnSpc>
                    <a:spcPct val="80000"/>
                  </a:lnSpc>
                </a:pPr>
                <a:r>
                  <a:rPr lang="en-US" sz="1800" b="1" dirty="0">
                    <a:latin typeface="Calibri" panose="020F0502020204030204" pitchFamily="34" charset="0"/>
                    <a:cs typeface="Calibri" panose="020F0502020204030204" pitchFamily="34" charset="0"/>
                  </a:rPr>
                  <a:t>Process improvement</a:t>
                </a:r>
              </a:p>
            </p:txBody>
          </p:sp>
          <p:sp>
            <p:nvSpPr>
              <p:cNvPr id="32" name="Rechteck 51">
                <a:extLst>
                  <a:ext uri="{FF2B5EF4-FFF2-40B4-BE49-F238E27FC236}">
                    <a16:creationId xmlns:a16="http://schemas.microsoft.com/office/drawing/2014/main" id="{5CB821A0-BA6E-4378-976C-3204CDECD6F5}"/>
                  </a:ext>
                </a:extLst>
              </p:cNvPr>
              <p:cNvSpPr/>
              <p:nvPr/>
            </p:nvSpPr>
            <p:spPr bwMode="gray">
              <a:xfrm>
                <a:off x="2415606" y="1484388"/>
                <a:ext cx="1731596" cy="1347720"/>
              </a:xfrm>
              <a:prstGeom prst="rect">
                <a:avLst/>
              </a:prstGeom>
              <a:solidFill>
                <a:srgbClr val="00DC00"/>
              </a:solidFill>
              <a:ln>
                <a:noFill/>
              </a:ln>
            </p:spPr>
            <p:style>
              <a:lnRef idx="2">
                <a:schemeClr val="accent1">
                  <a:shade val="50000"/>
                </a:schemeClr>
              </a:lnRef>
              <a:fillRef idx="1">
                <a:schemeClr val="accent1"/>
              </a:fillRef>
              <a:effectRef idx="0">
                <a:schemeClr val="accent1"/>
              </a:effectRef>
              <a:fontRef idx="minor">
                <a:schemeClr val="lt1"/>
              </a:fontRef>
            </p:style>
            <p:txBody>
              <a:bodyPr tIns="1224000" bIns="252000" rtlCol="0" anchor="t"/>
              <a:lstStyle/>
              <a:p>
                <a:pPr algn="ctr">
                  <a:lnSpc>
                    <a:spcPct val="80000"/>
                  </a:lnSpc>
                </a:pPr>
                <a:r>
                  <a:rPr lang="en-US" sz="1800" b="1" dirty="0">
                    <a:latin typeface="Calibri" panose="020F0502020204030204" pitchFamily="34" charset="0"/>
                    <a:cs typeface="Calibri" panose="020F0502020204030204" pitchFamily="34" charset="0"/>
                  </a:rPr>
                  <a:t>Saving time</a:t>
                </a:r>
              </a:p>
            </p:txBody>
          </p:sp>
          <p:sp>
            <p:nvSpPr>
              <p:cNvPr id="33" name="Rechteck 52">
                <a:extLst>
                  <a:ext uri="{FF2B5EF4-FFF2-40B4-BE49-F238E27FC236}">
                    <a16:creationId xmlns:a16="http://schemas.microsoft.com/office/drawing/2014/main" id="{E0018900-B136-43D6-9C02-FB91F6982F3E}"/>
                  </a:ext>
                </a:extLst>
              </p:cNvPr>
              <p:cNvSpPr/>
              <p:nvPr/>
            </p:nvSpPr>
            <p:spPr bwMode="gray">
              <a:xfrm>
                <a:off x="4290192" y="1484388"/>
                <a:ext cx="1731596" cy="1347720"/>
              </a:xfrm>
              <a:prstGeom prst="rect">
                <a:avLst/>
              </a:prstGeom>
              <a:solidFill>
                <a:srgbClr val="00DC00"/>
              </a:solidFill>
              <a:ln>
                <a:noFill/>
              </a:ln>
            </p:spPr>
            <p:style>
              <a:lnRef idx="2">
                <a:schemeClr val="accent1">
                  <a:shade val="50000"/>
                </a:schemeClr>
              </a:lnRef>
              <a:fillRef idx="1">
                <a:schemeClr val="accent1"/>
              </a:fillRef>
              <a:effectRef idx="0">
                <a:schemeClr val="accent1"/>
              </a:effectRef>
              <a:fontRef idx="minor">
                <a:schemeClr val="lt1"/>
              </a:fontRef>
            </p:style>
            <p:txBody>
              <a:bodyPr tIns="1224000" bIns="252000" rtlCol="0" anchor="t"/>
              <a:lstStyle/>
              <a:p>
                <a:pPr algn="ctr">
                  <a:lnSpc>
                    <a:spcPct val="80000"/>
                  </a:lnSpc>
                </a:pPr>
                <a:r>
                  <a:rPr lang="en-US" sz="1800" b="1" dirty="0">
                    <a:latin typeface="Calibri" panose="020F0502020204030204" pitchFamily="34" charset="0"/>
                    <a:cs typeface="Calibri" panose="020F0502020204030204" pitchFamily="34" charset="0"/>
                  </a:rPr>
                  <a:t>Saving money</a:t>
                </a:r>
              </a:p>
            </p:txBody>
          </p:sp>
          <p:sp>
            <p:nvSpPr>
              <p:cNvPr id="34" name="Rechteck 53">
                <a:extLst>
                  <a:ext uri="{FF2B5EF4-FFF2-40B4-BE49-F238E27FC236}">
                    <a16:creationId xmlns:a16="http://schemas.microsoft.com/office/drawing/2014/main" id="{2BC88C2B-84FD-4633-B63B-56D050EFA707}"/>
                  </a:ext>
                </a:extLst>
              </p:cNvPr>
              <p:cNvSpPr/>
              <p:nvPr/>
            </p:nvSpPr>
            <p:spPr bwMode="gray">
              <a:xfrm>
                <a:off x="540001" y="2978229"/>
                <a:ext cx="1731596" cy="1347720"/>
              </a:xfrm>
              <a:prstGeom prst="rect">
                <a:avLst/>
              </a:prstGeom>
              <a:solidFill>
                <a:srgbClr val="00DC00"/>
              </a:solidFill>
              <a:ln>
                <a:noFill/>
              </a:ln>
            </p:spPr>
            <p:style>
              <a:lnRef idx="2">
                <a:schemeClr val="accent1">
                  <a:shade val="50000"/>
                </a:schemeClr>
              </a:lnRef>
              <a:fillRef idx="1">
                <a:schemeClr val="accent1"/>
              </a:fillRef>
              <a:effectRef idx="0">
                <a:schemeClr val="accent1"/>
              </a:effectRef>
              <a:fontRef idx="minor">
                <a:schemeClr val="lt1"/>
              </a:fontRef>
            </p:style>
            <p:txBody>
              <a:bodyPr tIns="1224000" bIns="252000" rtlCol="0" anchor="t"/>
              <a:lstStyle/>
              <a:p>
                <a:pPr algn="ctr">
                  <a:lnSpc>
                    <a:spcPct val="80000"/>
                  </a:lnSpc>
                </a:pPr>
                <a:r>
                  <a:rPr lang="en-US" sz="1800" b="1" dirty="0">
                    <a:latin typeface="Calibri" panose="020F0502020204030204" pitchFamily="34" charset="0"/>
                    <a:cs typeface="Calibri" panose="020F0502020204030204" pitchFamily="34" charset="0"/>
                  </a:rPr>
                  <a:t>Helping to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make money</a:t>
                </a:r>
              </a:p>
            </p:txBody>
          </p:sp>
          <p:sp>
            <p:nvSpPr>
              <p:cNvPr id="35" name="Rechteck 54">
                <a:extLst>
                  <a:ext uri="{FF2B5EF4-FFF2-40B4-BE49-F238E27FC236}">
                    <a16:creationId xmlns:a16="http://schemas.microsoft.com/office/drawing/2014/main" id="{BD362047-3EF3-4604-8DCC-B2B7DE7EF373}"/>
                  </a:ext>
                </a:extLst>
              </p:cNvPr>
              <p:cNvSpPr/>
              <p:nvPr/>
            </p:nvSpPr>
            <p:spPr bwMode="gray">
              <a:xfrm>
                <a:off x="2415606" y="2978229"/>
                <a:ext cx="1731596" cy="1347720"/>
              </a:xfrm>
              <a:prstGeom prst="rect">
                <a:avLst/>
              </a:prstGeom>
              <a:solidFill>
                <a:srgbClr val="00DC00"/>
              </a:solidFill>
              <a:ln>
                <a:noFill/>
              </a:ln>
            </p:spPr>
            <p:style>
              <a:lnRef idx="2">
                <a:schemeClr val="accent1">
                  <a:shade val="50000"/>
                </a:schemeClr>
              </a:lnRef>
              <a:fillRef idx="1">
                <a:schemeClr val="accent1"/>
              </a:fillRef>
              <a:effectRef idx="0">
                <a:schemeClr val="accent1"/>
              </a:effectRef>
              <a:fontRef idx="minor">
                <a:schemeClr val="lt1"/>
              </a:fontRef>
            </p:style>
            <p:txBody>
              <a:bodyPr tIns="1224000" bIns="252000" rtlCol="0" anchor="t"/>
              <a:lstStyle/>
              <a:p>
                <a:pPr algn="ctr">
                  <a:lnSpc>
                    <a:spcPct val="80000"/>
                  </a:lnSpc>
                </a:pPr>
                <a:r>
                  <a:rPr lang="en-US" sz="1800" b="1" dirty="0">
                    <a:latin typeface="Bebas Neue" panose="020B0506020202020201" pitchFamily="34" charset="0"/>
                  </a:rPr>
                  <a:t>Providing valuable information</a:t>
                </a:r>
              </a:p>
            </p:txBody>
          </p:sp>
          <p:sp>
            <p:nvSpPr>
              <p:cNvPr id="36" name="Rechteck 55">
                <a:extLst>
                  <a:ext uri="{FF2B5EF4-FFF2-40B4-BE49-F238E27FC236}">
                    <a16:creationId xmlns:a16="http://schemas.microsoft.com/office/drawing/2014/main" id="{76C615C0-7FA6-4275-B2D5-85174E3F9137}"/>
                  </a:ext>
                </a:extLst>
              </p:cNvPr>
              <p:cNvSpPr/>
              <p:nvPr/>
            </p:nvSpPr>
            <p:spPr bwMode="gray">
              <a:xfrm>
                <a:off x="4290192" y="2978229"/>
                <a:ext cx="1731596" cy="1347720"/>
              </a:xfrm>
              <a:prstGeom prst="rect">
                <a:avLst/>
              </a:prstGeom>
              <a:solidFill>
                <a:srgbClr val="00DC00"/>
              </a:solidFill>
              <a:ln>
                <a:noFill/>
              </a:ln>
            </p:spPr>
            <p:style>
              <a:lnRef idx="2">
                <a:schemeClr val="accent1">
                  <a:shade val="50000"/>
                </a:schemeClr>
              </a:lnRef>
              <a:fillRef idx="1">
                <a:schemeClr val="accent1"/>
              </a:fillRef>
              <a:effectRef idx="0">
                <a:schemeClr val="accent1"/>
              </a:effectRef>
              <a:fontRef idx="minor">
                <a:schemeClr val="lt1"/>
              </a:fontRef>
            </p:style>
            <p:txBody>
              <a:bodyPr tIns="1224000" bIns="252000" rtlCol="0" anchor="t"/>
              <a:lstStyle/>
              <a:p>
                <a:pPr algn="ctr">
                  <a:lnSpc>
                    <a:spcPct val="80000"/>
                  </a:lnSpc>
                </a:pPr>
                <a:r>
                  <a:rPr lang="en-US" sz="1800" b="1" dirty="0">
                    <a:latin typeface="Bebas Neue" panose="020B0506020202020201" pitchFamily="34" charset="0"/>
                  </a:rPr>
                  <a:t>Making someone's day easier</a:t>
                </a:r>
              </a:p>
            </p:txBody>
          </p:sp>
        </p:grpSp>
        <p:grpSp>
          <p:nvGrpSpPr>
            <p:cNvPr id="10" name="Gruppieren 60">
              <a:extLst>
                <a:ext uri="{FF2B5EF4-FFF2-40B4-BE49-F238E27FC236}">
                  <a16:creationId xmlns:a16="http://schemas.microsoft.com/office/drawing/2014/main" id="{B26AA243-A137-44AE-8B8B-91C656E0F969}"/>
                </a:ext>
              </a:extLst>
            </p:cNvPr>
            <p:cNvGrpSpPr/>
            <p:nvPr/>
          </p:nvGrpSpPr>
          <p:grpSpPr bwMode="gray">
            <a:xfrm>
              <a:off x="3051159" y="1791001"/>
              <a:ext cx="471692" cy="556432"/>
              <a:chOff x="11620527" y="2505581"/>
              <a:chExt cx="555458" cy="655246"/>
            </a:xfrm>
          </p:grpSpPr>
          <p:sp>
            <p:nvSpPr>
              <p:cNvPr id="26" name="Freeform 1448">
                <a:extLst>
                  <a:ext uri="{FF2B5EF4-FFF2-40B4-BE49-F238E27FC236}">
                    <a16:creationId xmlns:a16="http://schemas.microsoft.com/office/drawing/2014/main" id="{F39FB9A7-9E0F-4833-991B-E765A0420542}"/>
                  </a:ext>
                </a:extLst>
              </p:cNvPr>
              <p:cNvSpPr>
                <a:spLocks noEditPoints="1"/>
              </p:cNvSpPr>
              <p:nvPr/>
            </p:nvSpPr>
            <p:spPr bwMode="gray">
              <a:xfrm>
                <a:off x="11620527" y="2605371"/>
                <a:ext cx="555458" cy="555456"/>
              </a:xfrm>
              <a:custGeom>
                <a:avLst/>
                <a:gdLst>
                  <a:gd name="T0" fmla="*/ 174 w 349"/>
                  <a:gd name="T1" fmla="*/ 0 h 349"/>
                  <a:gd name="T2" fmla="*/ 349 w 349"/>
                  <a:gd name="T3" fmla="*/ 175 h 349"/>
                  <a:gd name="T4" fmla="*/ 174 w 349"/>
                  <a:gd name="T5" fmla="*/ 349 h 349"/>
                  <a:gd name="T6" fmla="*/ 0 w 349"/>
                  <a:gd name="T7" fmla="*/ 175 h 349"/>
                  <a:gd name="T8" fmla="*/ 174 w 349"/>
                  <a:gd name="T9" fmla="*/ 0 h 349"/>
                  <a:gd name="T10" fmla="*/ 175 w 349"/>
                  <a:gd name="T11" fmla="*/ 46 h 349"/>
                  <a:gd name="T12" fmla="*/ 46 w 349"/>
                  <a:gd name="T13" fmla="*/ 174 h 349"/>
                  <a:gd name="T14" fmla="*/ 174 w 349"/>
                  <a:gd name="T15" fmla="*/ 304 h 349"/>
                  <a:gd name="T16" fmla="*/ 303 w 349"/>
                  <a:gd name="T17" fmla="*/ 175 h 349"/>
                  <a:gd name="T18" fmla="*/ 175 w 349"/>
                  <a:gd name="T19" fmla="*/ 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49">
                    <a:moveTo>
                      <a:pt x="174" y="0"/>
                    </a:moveTo>
                    <a:cubicBezTo>
                      <a:pt x="271" y="0"/>
                      <a:pt x="349" y="78"/>
                      <a:pt x="349" y="175"/>
                    </a:cubicBezTo>
                    <a:cubicBezTo>
                      <a:pt x="349" y="271"/>
                      <a:pt x="270" y="349"/>
                      <a:pt x="174" y="349"/>
                    </a:cubicBezTo>
                    <a:cubicBezTo>
                      <a:pt x="78" y="349"/>
                      <a:pt x="0" y="271"/>
                      <a:pt x="0" y="175"/>
                    </a:cubicBezTo>
                    <a:cubicBezTo>
                      <a:pt x="0" y="79"/>
                      <a:pt x="78" y="0"/>
                      <a:pt x="174" y="0"/>
                    </a:cubicBezTo>
                    <a:close/>
                    <a:moveTo>
                      <a:pt x="175" y="46"/>
                    </a:moveTo>
                    <a:cubicBezTo>
                      <a:pt x="104" y="45"/>
                      <a:pt x="46" y="103"/>
                      <a:pt x="46" y="174"/>
                    </a:cubicBezTo>
                    <a:cubicBezTo>
                      <a:pt x="45" y="245"/>
                      <a:pt x="103" y="303"/>
                      <a:pt x="174" y="304"/>
                    </a:cubicBezTo>
                    <a:cubicBezTo>
                      <a:pt x="245" y="304"/>
                      <a:pt x="302" y="247"/>
                      <a:pt x="303" y="175"/>
                    </a:cubicBezTo>
                    <a:cubicBezTo>
                      <a:pt x="304" y="104"/>
                      <a:pt x="246" y="46"/>
                      <a:pt x="17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450">
                <a:extLst>
                  <a:ext uri="{FF2B5EF4-FFF2-40B4-BE49-F238E27FC236}">
                    <a16:creationId xmlns:a16="http://schemas.microsoft.com/office/drawing/2014/main" id="{2E43628A-D9EF-4FEF-A580-27ACA2C46829}"/>
                  </a:ext>
                </a:extLst>
              </p:cNvPr>
              <p:cNvSpPr>
                <a:spLocks/>
              </p:cNvSpPr>
              <p:nvPr/>
            </p:nvSpPr>
            <p:spPr bwMode="gray">
              <a:xfrm>
                <a:off x="12002932" y="2616455"/>
                <a:ext cx="84769" cy="82537"/>
              </a:xfrm>
              <a:custGeom>
                <a:avLst/>
                <a:gdLst>
                  <a:gd name="T0" fmla="*/ 34 w 54"/>
                  <a:gd name="T1" fmla="*/ 53 h 53"/>
                  <a:gd name="T2" fmla="*/ 0 w 54"/>
                  <a:gd name="T3" fmla="*/ 30 h 53"/>
                  <a:gd name="T4" fmla="*/ 21 w 54"/>
                  <a:gd name="T5" fmla="*/ 0 h 53"/>
                  <a:gd name="T6" fmla="*/ 54 w 54"/>
                  <a:gd name="T7" fmla="*/ 23 h 53"/>
                  <a:gd name="T8" fmla="*/ 34 w 54"/>
                  <a:gd name="T9" fmla="*/ 53 h 53"/>
                </a:gdLst>
                <a:ahLst/>
                <a:cxnLst>
                  <a:cxn ang="0">
                    <a:pos x="T0" y="T1"/>
                  </a:cxn>
                  <a:cxn ang="0">
                    <a:pos x="T2" y="T3"/>
                  </a:cxn>
                  <a:cxn ang="0">
                    <a:pos x="T4" y="T5"/>
                  </a:cxn>
                  <a:cxn ang="0">
                    <a:pos x="T6" y="T7"/>
                  </a:cxn>
                  <a:cxn ang="0">
                    <a:pos x="T8" y="T9"/>
                  </a:cxn>
                </a:cxnLst>
                <a:rect l="0" t="0" r="r" b="b"/>
                <a:pathLst>
                  <a:path w="54" h="53">
                    <a:moveTo>
                      <a:pt x="34" y="53"/>
                    </a:moveTo>
                    <a:cubicBezTo>
                      <a:pt x="22" y="45"/>
                      <a:pt x="11" y="38"/>
                      <a:pt x="0" y="30"/>
                    </a:cubicBezTo>
                    <a:cubicBezTo>
                      <a:pt x="7" y="20"/>
                      <a:pt x="14" y="10"/>
                      <a:pt x="21" y="0"/>
                    </a:cubicBezTo>
                    <a:cubicBezTo>
                      <a:pt x="32" y="7"/>
                      <a:pt x="43" y="15"/>
                      <a:pt x="54" y="23"/>
                    </a:cubicBezTo>
                    <a:cubicBezTo>
                      <a:pt x="47" y="33"/>
                      <a:pt x="40" y="43"/>
                      <a:pt x="3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51">
                <a:extLst>
                  <a:ext uri="{FF2B5EF4-FFF2-40B4-BE49-F238E27FC236}">
                    <a16:creationId xmlns:a16="http://schemas.microsoft.com/office/drawing/2014/main" id="{7AE5839F-407B-4C58-8D02-E9D5CD319C9A}"/>
                  </a:ext>
                </a:extLst>
              </p:cNvPr>
              <p:cNvSpPr>
                <a:spLocks noEditPoints="1"/>
              </p:cNvSpPr>
              <p:nvPr/>
            </p:nvSpPr>
            <p:spPr bwMode="gray">
              <a:xfrm>
                <a:off x="11691911" y="2678987"/>
                <a:ext cx="412690" cy="410458"/>
              </a:xfrm>
              <a:custGeom>
                <a:avLst/>
                <a:gdLst>
                  <a:gd name="T0" fmla="*/ 130 w 259"/>
                  <a:gd name="T1" fmla="*/ 1 h 259"/>
                  <a:gd name="T2" fmla="*/ 258 w 259"/>
                  <a:gd name="T3" fmla="*/ 130 h 259"/>
                  <a:gd name="T4" fmla="*/ 129 w 259"/>
                  <a:gd name="T5" fmla="*/ 259 h 259"/>
                  <a:gd name="T6" fmla="*/ 1 w 259"/>
                  <a:gd name="T7" fmla="*/ 129 h 259"/>
                  <a:gd name="T8" fmla="*/ 130 w 259"/>
                  <a:gd name="T9" fmla="*/ 1 h 259"/>
                  <a:gd name="T10" fmla="*/ 163 w 259"/>
                  <a:gd name="T11" fmla="*/ 140 h 259"/>
                  <a:gd name="T12" fmla="*/ 152 w 259"/>
                  <a:gd name="T13" fmla="*/ 115 h 259"/>
                  <a:gd name="T14" fmla="*/ 146 w 259"/>
                  <a:gd name="T15" fmla="*/ 104 h 259"/>
                  <a:gd name="T16" fmla="*/ 134 w 259"/>
                  <a:gd name="T17" fmla="*/ 26 h 259"/>
                  <a:gd name="T18" fmla="*/ 130 w 259"/>
                  <a:gd name="T19" fmla="*/ 21 h 259"/>
                  <a:gd name="T20" fmla="*/ 126 w 259"/>
                  <a:gd name="T21" fmla="*/ 26 h 259"/>
                  <a:gd name="T22" fmla="*/ 115 w 259"/>
                  <a:gd name="T23" fmla="*/ 107 h 259"/>
                  <a:gd name="T24" fmla="*/ 111 w 259"/>
                  <a:gd name="T25" fmla="*/ 114 h 259"/>
                  <a:gd name="T26" fmla="*/ 102 w 259"/>
                  <a:gd name="T27" fmla="*/ 153 h 259"/>
                  <a:gd name="T28" fmla="*/ 139 w 259"/>
                  <a:gd name="T29" fmla="*/ 170 h 259"/>
                  <a:gd name="T30" fmla="*/ 163 w 259"/>
                  <a:gd name="T31"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259">
                    <a:moveTo>
                      <a:pt x="130" y="1"/>
                    </a:moveTo>
                    <a:cubicBezTo>
                      <a:pt x="201" y="1"/>
                      <a:pt x="259" y="59"/>
                      <a:pt x="258" y="130"/>
                    </a:cubicBezTo>
                    <a:cubicBezTo>
                      <a:pt x="257" y="202"/>
                      <a:pt x="200" y="259"/>
                      <a:pt x="129" y="259"/>
                    </a:cubicBezTo>
                    <a:cubicBezTo>
                      <a:pt x="58" y="258"/>
                      <a:pt x="0" y="200"/>
                      <a:pt x="1" y="129"/>
                    </a:cubicBezTo>
                    <a:cubicBezTo>
                      <a:pt x="1" y="58"/>
                      <a:pt x="59" y="0"/>
                      <a:pt x="130" y="1"/>
                    </a:cubicBezTo>
                    <a:close/>
                    <a:moveTo>
                      <a:pt x="163" y="140"/>
                    </a:moveTo>
                    <a:cubicBezTo>
                      <a:pt x="163" y="129"/>
                      <a:pt x="160" y="121"/>
                      <a:pt x="152" y="115"/>
                    </a:cubicBezTo>
                    <a:cubicBezTo>
                      <a:pt x="148" y="112"/>
                      <a:pt x="147" y="109"/>
                      <a:pt x="146" y="104"/>
                    </a:cubicBezTo>
                    <a:cubicBezTo>
                      <a:pt x="142" y="78"/>
                      <a:pt x="138" y="52"/>
                      <a:pt x="134" y="26"/>
                    </a:cubicBezTo>
                    <a:cubicBezTo>
                      <a:pt x="134" y="24"/>
                      <a:pt x="132" y="21"/>
                      <a:pt x="130" y="21"/>
                    </a:cubicBezTo>
                    <a:cubicBezTo>
                      <a:pt x="127" y="20"/>
                      <a:pt x="126" y="23"/>
                      <a:pt x="126" y="26"/>
                    </a:cubicBezTo>
                    <a:cubicBezTo>
                      <a:pt x="122" y="53"/>
                      <a:pt x="119" y="80"/>
                      <a:pt x="115" y="107"/>
                    </a:cubicBezTo>
                    <a:cubicBezTo>
                      <a:pt x="114" y="109"/>
                      <a:pt x="113" y="112"/>
                      <a:pt x="111" y="114"/>
                    </a:cubicBezTo>
                    <a:cubicBezTo>
                      <a:pt x="100" y="124"/>
                      <a:pt x="96" y="139"/>
                      <a:pt x="102" y="153"/>
                    </a:cubicBezTo>
                    <a:cubicBezTo>
                      <a:pt x="109" y="166"/>
                      <a:pt x="124" y="173"/>
                      <a:pt x="139" y="170"/>
                    </a:cubicBezTo>
                    <a:cubicBezTo>
                      <a:pt x="153" y="166"/>
                      <a:pt x="163" y="153"/>
                      <a:pt x="163" y="140"/>
                    </a:cubicBezTo>
                    <a:close/>
                  </a:path>
                </a:pathLst>
              </a:custGeom>
              <a:solidFill>
                <a:srgbClr val="00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452">
                <a:extLst>
                  <a:ext uri="{FF2B5EF4-FFF2-40B4-BE49-F238E27FC236}">
                    <a16:creationId xmlns:a16="http://schemas.microsoft.com/office/drawing/2014/main" id="{598FA7F9-C79F-4206-86C1-C58A06E9CC65}"/>
                  </a:ext>
                </a:extLst>
              </p:cNvPr>
              <p:cNvSpPr>
                <a:spLocks/>
              </p:cNvSpPr>
              <p:nvPr/>
            </p:nvSpPr>
            <p:spPr bwMode="gray">
              <a:xfrm>
                <a:off x="11845832" y="2710217"/>
                <a:ext cx="107076" cy="243151"/>
              </a:xfrm>
              <a:custGeom>
                <a:avLst/>
                <a:gdLst>
                  <a:gd name="T0" fmla="*/ 67 w 67"/>
                  <a:gd name="T1" fmla="*/ 120 h 153"/>
                  <a:gd name="T2" fmla="*/ 43 w 67"/>
                  <a:gd name="T3" fmla="*/ 150 h 153"/>
                  <a:gd name="T4" fmla="*/ 6 w 67"/>
                  <a:gd name="T5" fmla="*/ 133 h 153"/>
                  <a:gd name="T6" fmla="*/ 15 w 67"/>
                  <a:gd name="T7" fmla="*/ 94 h 153"/>
                  <a:gd name="T8" fmla="*/ 19 w 67"/>
                  <a:gd name="T9" fmla="*/ 87 h 153"/>
                  <a:gd name="T10" fmla="*/ 30 w 67"/>
                  <a:gd name="T11" fmla="*/ 6 h 153"/>
                  <a:gd name="T12" fmla="*/ 34 w 67"/>
                  <a:gd name="T13" fmla="*/ 1 h 153"/>
                  <a:gd name="T14" fmla="*/ 38 w 67"/>
                  <a:gd name="T15" fmla="*/ 6 h 153"/>
                  <a:gd name="T16" fmla="*/ 50 w 67"/>
                  <a:gd name="T17" fmla="*/ 84 h 153"/>
                  <a:gd name="T18" fmla="*/ 56 w 67"/>
                  <a:gd name="T19" fmla="*/ 95 h 153"/>
                  <a:gd name="T20" fmla="*/ 67 w 67"/>
                  <a:gd name="T21" fmla="*/ 12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53">
                    <a:moveTo>
                      <a:pt x="67" y="120"/>
                    </a:moveTo>
                    <a:cubicBezTo>
                      <a:pt x="67" y="133"/>
                      <a:pt x="57" y="146"/>
                      <a:pt x="43" y="150"/>
                    </a:cubicBezTo>
                    <a:cubicBezTo>
                      <a:pt x="28" y="153"/>
                      <a:pt x="13" y="146"/>
                      <a:pt x="6" y="133"/>
                    </a:cubicBezTo>
                    <a:cubicBezTo>
                      <a:pt x="0" y="119"/>
                      <a:pt x="4" y="104"/>
                      <a:pt x="15" y="94"/>
                    </a:cubicBezTo>
                    <a:cubicBezTo>
                      <a:pt x="17" y="92"/>
                      <a:pt x="18" y="89"/>
                      <a:pt x="19" y="87"/>
                    </a:cubicBezTo>
                    <a:cubicBezTo>
                      <a:pt x="23" y="60"/>
                      <a:pt x="26" y="33"/>
                      <a:pt x="30" y="6"/>
                    </a:cubicBezTo>
                    <a:cubicBezTo>
                      <a:pt x="30" y="3"/>
                      <a:pt x="31" y="0"/>
                      <a:pt x="34" y="1"/>
                    </a:cubicBezTo>
                    <a:cubicBezTo>
                      <a:pt x="36" y="1"/>
                      <a:pt x="38" y="4"/>
                      <a:pt x="38" y="6"/>
                    </a:cubicBezTo>
                    <a:cubicBezTo>
                      <a:pt x="42" y="32"/>
                      <a:pt x="46" y="58"/>
                      <a:pt x="50" y="84"/>
                    </a:cubicBezTo>
                    <a:cubicBezTo>
                      <a:pt x="51" y="89"/>
                      <a:pt x="52" y="92"/>
                      <a:pt x="56" y="95"/>
                    </a:cubicBezTo>
                    <a:cubicBezTo>
                      <a:pt x="64" y="101"/>
                      <a:pt x="67" y="109"/>
                      <a:pt x="67" y="1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449">
                <a:extLst>
                  <a:ext uri="{FF2B5EF4-FFF2-40B4-BE49-F238E27FC236}">
                    <a16:creationId xmlns:a16="http://schemas.microsoft.com/office/drawing/2014/main" id="{B30DD13B-D13F-488C-A71C-8F8E241B5FC8}"/>
                  </a:ext>
                </a:extLst>
              </p:cNvPr>
              <p:cNvSpPr>
                <a:spLocks/>
              </p:cNvSpPr>
              <p:nvPr/>
            </p:nvSpPr>
            <p:spPr bwMode="gray">
              <a:xfrm>
                <a:off x="11850126" y="2505581"/>
                <a:ext cx="95923" cy="73614"/>
              </a:xfrm>
              <a:custGeom>
                <a:avLst/>
                <a:gdLst>
                  <a:gd name="T0" fmla="*/ 0 w 60"/>
                  <a:gd name="T1" fmla="*/ 47 h 47"/>
                  <a:gd name="T2" fmla="*/ 0 w 60"/>
                  <a:gd name="T3" fmla="*/ 0 h 47"/>
                  <a:gd name="T4" fmla="*/ 60 w 60"/>
                  <a:gd name="T5" fmla="*/ 0 h 47"/>
                  <a:gd name="T6" fmla="*/ 60 w 60"/>
                  <a:gd name="T7" fmla="*/ 47 h 47"/>
                  <a:gd name="T8" fmla="*/ 0 w 60"/>
                  <a:gd name="T9" fmla="*/ 47 h 47"/>
                </a:gdLst>
                <a:ahLst/>
                <a:cxnLst>
                  <a:cxn ang="0">
                    <a:pos x="T0" y="T1"/>
                  </a:cxn>
                  <a:cxn ang="0">
                    <a:pos x="T2" y="T3"/>
                  </a:cxn>
                  <a:cxn ang="0">
                    <a:pos x="T4" y="T5"/>
                  </a:cxn>
                  <a:cxn ang="0">
                    <a:pos x="T6" y="T7"/>
                  </a:cxn>
                  <a:cxn ang="0">
                    <a:pos x="T8" y="T9"/>
                  </a:cxn>
                </a:cxnLst>
                <a:rect l="0" t="0" r="r" b="b"/>
                <a:pathLst>
                  <a:path w="60" h="47">
                    <a:moveTo>
                      <a:pt x="0" y="47"/>
                    </a:moveTo>
                    <a:cubicBezTo>
                      <a:pt x="0" y="32"/>
                      <a:pt x="0" y="16"/>
                      <a:pt x="0" y="0"/>
                    </a:cubicBezTo>
                    <a:cubicBezTo>
                      <a:pt x="20" y="0"/>
                      <a:pt x="40" y="0"/>
                      <a:pt x="60" y="0"/>
                    </a:cubicBezTo>
                    <a:cubicBezTo>
                      <a:pt x="60" y="16"/>
                      <a:pt x="60" y="31"/>
                      <a:pt x="60" y="47"/>
                    </a:cubicBezTo>
                    <a:cubicBezTo>
                      <a:pt x="40" y="47"/>
                      <a:pt x="20" y="47"/>
                      <a:pt x="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Freeform 145">
              <a:extLst>
                <a:ext uri="{FF2B5EF4-FFF2-40B4-BE49-F238E27FC236}">
                  <a16:creationId xmlns:a16="http://schemas.microsoft.com/office/drawing/2014/main" id="{D533B3D5-8009-4377-90F0-4B622D142D01}"/>
                </a:ext>
              </a:extLst>
            </p:cNvPr>
            <p:cNvSpPr>
              <a:spLocks noEditPoints="1"/>
            </p:cNvSpPr>
            <p:nvPr/>
          </p:nvSpPr>
          <p:spPr bwMode="gray">
            <a:xfrm>
              <a:off x="4889113" y="1827359"/>
              <a:ext cx="533753" cy="483714"/>
            </a:xfrm>
            <a:custGeom>
              <a:avLst/>
              <a:gdLst>
                <a:gd name="T0" fmla="*/ 64 w 170"/>
                <a:gd name="T1" fmla="*/ 52 h 154"/>
                <a:gd name="T2" fmla="*/ 51 w 170"/>
                <a:gd name="T3" fmla="*/ 65 h 154"/>
                <a:gd name="T4" fmla="*/ 41 w 170"/>
                <a:gd name="T5" fmla="*/ 60 h 154"/>
                <a:gd name="T6" fmla="*/ 44 w 170"/>
                <a:gd name="T7" fmla="*/ 61 h 154"/>
                <a:gd name="T8" fmla="*/ 52 w 170"/>
                <a:gd name="T9" fmla="*/ 52 h 154"/>
                <a:gd name="T10" fmla="*/ 44 w 170"/>
                <a:gd name="T11" fmla="*/ 44 h 154"/>
                <a:gd name="T12" fmla="*/ 41 w 170"/>
                <a:gd name="T13" fmla="*/ 44 h 154"/>
                <a:gd name="T14" fmla="*/ 51 w 170"/>
                <a:gd name="T15" fmla="*/ 39 h 154"/>
                <a:gd name="T16" fmla="*/ 64 w 170"/>
                <a:gd name="T17" fmla="*/ 52 h 154"/>
                <a:gd name="T18" fmla="*/ 61 w 170"/>
                <a:gd name="T19" fmla="*/ 12 h 154"/>
                <a:gd name="T20" fmla="*/ 92 w 170"/>
                <a:gd name="T21" fmla="*/ 7 h 154"/>
                <a:gd name="T22" fmla="*/ 170 w 170"/>
                <a:gd name="T23" fmla="*/ 75 h 154"/>
                <a:gd name="T24" fmla="*/ 145 w 170"/>
                <a:gd name="T25" fmla="*/ 125 h 154"/>
                <a:gd name="T26" fmla="*/ 138 w 170"/>
                <a:gd name="T27" fmla="*/ 152 h 154"/>
                <a:gd name="T28" fmla="*/ 135 w 170"/>
                <a:gd name="T29" fmla="*/ 154 h 154"/>
                <a:gd name="T30" fmla="*/ 122 w 170"/>
                <a:gd name="T31" fmla="*/ 154 h 154"/>
                <a:gd name="T32" fmla="*/ 120 w 170"/>
                <a:gd name="T33" fmla="*/ 152 h 154"/>
                <a:gd name="T34" fmla="*/ 117 w 170"/>
                <a:gd name="T35" fmla="*/ 139 h 154"/>
                <a:gd name="T36" fmla="*/ 92 w 170"/>
                <a:gd name="T37" fmla="*/ 143 h 154"/>
                <a:gd name="T38" fmla="*/ 67 w 170"/>
                <a:gd name="T39" fmla="*/ 139 h 154"/>
                <a:gd name="T40" fmla="*/ 64 w 170"/>
                <a:gd name="T41" fmla="*/ 152 h 154"/>
                <a:gd name="T42" fmla="*/ 61 w 170"/>
                <a:gd name="T43" fmla="*/ 154 h 154"/>
                <a:gd name="T44" fmla="*/ 49 w 170"/>
                <a:gd name="T45" fmla="*/ 154 h 154"/>
                <a:gd name="T46" fmla="*/ 46 w 170"/>
                <a:gd name="T47" fmla="*/ 152 h 154"/>
                <a:gd name="T48" fmla="*/ 39 w 170"/>
                <a:gd name="T49" fmla="*/ 125 h 154"/>
                <a:gd name="T50" fmla="*/ 21 w 170"/>
                <a:gd name="T51" fmla="*/ 103 h 154"/>
                <a:gd name="T52" fmla="*/ 11 w 170"/>
                <a:gd name="T53" fmla="*/ 97 h 154"/>
                <a:gd name="T54" fmla="*/ 8 w 170"/>
                <a:gd name="T55" fmla="*/ 97 h 154"/>
                <a:gd name="T56" fmla="*/ 0 w 170"/>
                <a:gd name="T57" fmla="*/ 89 h 154"/>
                <a:gd name="T58" fmla="*/ 0 w 170"/>
                <a:gd name="T59" fmla="*/ 61 h 154"/>
                <a:gd name="T60" fmla="*/ 8 w 170"/>
                <a:gd name="T61" fmla="*/ 52 h 154"/>
                <a:gd name="T62" fmla="*/ 11 w 170"/>
                <a:gd name="T63" fmla="*/ 52 h 154"/>
                <a:gd name="T64" fmla="*/ 21 w 170"/>
                <a:gd name="T65" fmla="*/ 46 h 154"/>
                <a:gd name="T66" fmla="*/ 37 w 170"/>
                <a:gd name="T67" fmla="*/ 26 h 154"/>
                <a:gd name="T68" fmla="*/ 32 w 170"/>
                <a:gd name="T69" fmla="*/ 5 h 154"/>
                <a:gd name="T70" fmla="*/ 32 w 170"/>
                <a:gd name="T71" fmla="*/ 3 h 154"/>
                <a:gd name="T72" fmla="*/ 34 w 170"/>
                <a:gd name="T73" fmla="*/ 1 h 154"/>
                <a:gd name="T74" fmla="*/ 61 w 170"/>
                <a:gd name="T75" fmla="*/ 12 h 154"/>
                <a:gd name="T76" fmla="*/ 110 w 170"/>
                <a:gd name="T77" fmla="*/ 23 h 154"/>
                <a:gd name="T78" fmla="*/ 92 w 170"/>
                <a:gd name="T79" fmla="*/ 21 h 154"/>
                <a:gd name="T80" fmla="*/ 74 w 170"/>
                <a:gd name="T81" fmla="*/ 23 h 154"/>
                <a:gd name="T82" fmla="*/ 72 w 170"/>
                <a:gd name="T83" fmla="*/ 26 h 154"/>
                <a:gd name="T84" fmla="*/ 72 w 170"/>
                <a:gd name="T85" fmla="*/ 29 h 154"/>
                <a:gd name="T86" fmla="*/ 73 w 170"/>
                <a:gd name="T87" fmla="*/ 31 h 154"/>
                <a:gd name="T88" fmla="*/ 76 w 170"/>
                <a:gd name="T89" fmla="*/ 31 h 154"/>
                <a:gd name="T90" fmla="*/ 92 w 170"/>
                <a:gd name="T91" fmla="*/ 29 h 154"/>
                <a:gd name="T92" fmla="*/ 108 w 170"/>
                <a:gd name="T93" fmla="*/ 31 h 154"/>
                <a:gd name="T94" fmla="*/ 111 w 170"/>
                <a:gd name="T95" fmla="*/ 31 h 154"/>
                <a:gd name="T96" fmla="*/ 112 w 170"/>
                <a:gd name="T97" fmla="*/ 29 h 154"/>
                <a:gd name="T98" fmla="*/ 112 w 170"/>
                <a:gd name="T99" fmla="*/ 26 h 154"/>
                <a:gd name="T100" fmla="*/ 110 w 170"/>
                <a:gd name="T101" fmla="*/ 2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54">
                  <a:moveTo>
                    <a:pt x="64" y="52"/>
                  </a:moveTo>
                  <a:cubicBezTo>
                    <a:pt x="64" y="59"/>
                    <a:pt x="58" y="65"/>
                    <a:pt x="51" y="65"/>
                  </a:cubicBezTo>
                  <a:cubicBezTo>
                    <a:pt x="47" y="65"/>
                    <a:pt x="43" y="63"/>
                    <a:pt x="41" y="60"/>
                  </a:cubicBezTo>
                  <a:cubicBezTo>
                    <a:pt x="42" y="60"/>
                    <a:pt x="43" y="61"/>
                    <a:pt x="44" y="61"/>
                  </a:cubicBezTo>
                  <a:cubicBezTo>
                    <a:pt x="48" y="61"/>
                    <a:pt x="52" y="57"/>
                    <a:pt x="52" y="52"/>
                  </a:cubicBezTo>
                  <a:cubicBezTo>
                    <a:pt x="52" y="47"/>
                    <a:pt x="48" y="44"/>
                    <a:pt x="44" y="44"/>
                  </a:cubicBezTo>
                  <a:cubicBezTo>
                    <a:pt x="43" y="44"/>
                    <a:pt x="42" y="44"/>
                    <a:pt x="41" y="44"/>
                  </a:cubicBezTo>
                  <a:cubicBezTo>
                    <a:pt x="43" y="41"/>
                    <a:pt x="47" y="39"/>
                    <a:pt x="51" y="39"/>
                  </a:cubicBezTo>
                  <a:cubicBezTo>
                    <a:pt x="58" y="39"/>
                    <a:pt x="64" y="45"/>
                    <a:pt x="64" y="52"/>
                  </a:cubicBezTo>
                  <a:close/>
                  <a:moveTo>
                    <a:pt x="61" y="12"/>
                  </a:moveTo>
                  <a:cubicBezTo>
                    <a:pt x="70" y="9"/>
                    <a:pt x="81" y="7"/>
                    <a:pt x="92" y="7"/>
                  </a:cubicBezTo>
                  <a:cubicBezTo>
                    <a:pt x="135" y="7"/>
                    <a:pt x="170" y="37"/>
                    <a:pt x="170" y="75"/>
                  </a:cubicBezTo>
                  <a:cubicBezTo>
                    <a:pt x="170" y="95"/>
                    <a:pt x="160" y="112"/>
                    <a:pt x="145" y="125"/>
                  </a:cubicBezTo>
                  <a:cubicBezTo>
                    <a:pt x="138" y="152"/>
                    <a:pt x="138" y="152"/>
                    <a:pt x="138" y="152"/>
                  </a:cubicBezTo>
                  <a:cubicBezTo>
                    <a:pt x="138" y="153"/>
                    <a:pt x="136" y="154"/>
                    <a:pt x="135" y="154"/>
                  </a:cubicBezTo>
                  <a:cubicBezTo>
                    <a:pt x="122" y="154"/>
                    <a:pt x="122" y="154"/>
                    <a:pt x="122" y="154"/>
                  </a:cubicBezTo>
                  <a:cubicBezTo>
                    <a:pt x="121" y="154"/>
                    <a:pt x="120" y="153"/>
                    <a:pt x="120" y="152"/>
                  </a:cubicBezTo>
                  <a:cubicBezTo>
                    <a:pt x="117" y="139"/>
                    <a:pt x="117" y="139"/>
                    <a:pt x="117" y="139"/>
                  </a:cubicBezTo>
                  <a:cubicBezTo>
                    <a:pt x="109" y="142"/>
                    <a:pt x="101" y="143"/>
                    <a:pt x="92" y="143"/>
                  </a:cubicBezTo>
                  <a:cubicBezTo>
                    <a:pt x="83" y="143"/>
                    <a:pt x="75" y="142"/>
                    <a:pt x="67" y="139"/>
                  </a:cubicBezTo>
                  <a:cubicBezTo>
                    <a:pt x="64" y="152"/>
                    <a:pt x="64" y="152"/>
                    <a:pt x="64" y="152"/>
                  </a:cubicBezTo>
                  <a:cubicBezTo>
                    <a:pt x="64" y="153"/>
                    <a:pt x="63" y="154"/>
                    <a:pt x="61" y="154"/>
                  </a:cubicBezTo>
                  <a:cubicBezTo>
                    <a:pt x="49" y="154"/>
                    <a:pt x="49" y="154"/>
                    <a:pt x="49" y="154"/>
                  </a:cubicBezTo>
                  <a:cubicBezTo>
                    <a:pt x="47" y="154"/>
                    <a:pt x="46" y="153"/>
                    <a:pt x="46" y="152"/>
                  </a:cubicBezTo>
                  <a:cubicBezTo>
                    <a:pt x="39" y="125"/>
                    <a:pt x="39" y="125"/>
                    <a:pt x="39" y="125"/>
                  </a:cubicBezTo>
                  <a:cubicBezTo>
                    <a:pt x="32" y="119"/>
                    <a:pt x="26" y="112"/>
                    <a:pt x="21" y="103"/>
                  </a:cubicBezTo>
                  <a:cubicBezTo>
                    <a:pt x="19" y="100"/>
                    <a:pt x="16" y="97"/>
                    <a:pt x="11" y="97"/>
                  </a:cubicBezTo>
                  <a:cubicBezTo>
                    <a:pt x="8" y="97"/>
                    <a:pt x="8" y="97"/>
                    <a:pt x="8" y="97"/>
                  </a:cubicBezTo>
                  <a:cubicBezTo>
                    <a:pt x="4" y="97"/>
                    <a:pt x="0" y="94"/>
                    <a:pt x="0" y="89"/>
                  </a:cubicBezTo>
                  <a:cubicBezTo>
                    <a:pt x="0" y="61"/>
                    <a:pt x="0" y="61"/>
                    <a:pt x="0" y="61"/>
                  </a:cubicBezTo>
                  <a:cubicBezTo>
                    <a:pt x="0" y="56"/>
                    <a:pt x="4" y="52"/>
                    <a:pt x="8" y="52"/>
                  </a:cubicBezTo>
                  <a:cubicBezTo>
                    <a:pt x="11" y="52"/>
                    <a:pt x="11" y="52"/>
                    <a:pt x="11" y="52"/>
                  </a:cubicBezTo>
                  <a:cubicBezTo>
                    <a:pt x="16" y="52"/>
                    <a:pt x="19" y="50"/>
                    <a:pt x="21" y="46"/>
                  </a:cubicBezTo>
                  <a:cubicBezTo>
                    <a:pt x="25" y="39"/>
                    <a:pt x="31" y="32"/>
                    <a:pt x="37" y="26"/>
                  </a:cubicBezTo>
                  <a:cubicBezTo>
                    <a:pt x="32" y="5"/>
                    <a:pt x="32" y="5"/>
                    <a:pt x="32" y="5"/>
                  </a:cubicBezTo>
                  <a:cubicBezTo>
                    <a:pt x="31" y="4"/>
                    <a:pt x="31" y="3"/>
                    <a:pt x="32" y="3"/>
                  </a:cubicBezTo>
                  <a:cubicBezTo>
                    <a:pt x="32" y="2"/>
                    <a:pt x="33" y="1"/>
                    <a:pt x="34" y="1"/>
                  </a:cubicBezTo>
                  <a:cubicBezTo>
                    <a:pt x="44" y="0"/>
                    <a:pt x="55" y="4"/>
                    <a:pt x="61" y="12"/>
                  </a:cubicBezTo>
                  <a:close/>
                  <a:moveTo>
                    <a:pt x="110" y="23"/>
                  </a:moveTo>
                  <a:cubicBezTo>
                    <a:pt x="104" y="22"/>
                    <a:pt x="98" y="21"/>
                    <a:pt x="92" y="21"/>
                  </a:cubicBezTo>
                  <a:cubicBezTo>
                    <a:pt x="86" y="21"/>
                    <a:pt x="80" y="22"/>
                    <a:pt x="74" y="23"/>
                  </a:cubicBezTo>
                  <a:cubicBezTo>
                    <a:pt x="73" y="23"/>
                    <a:pt x="72" y="24"/>
                    <a:pt x="72" y="26"/>
                  </a:cubicBezTo>
                  <a:cubicBezTo>
                    <a:pt x="72" y="29"/>
                    <a:pt x="72" y="29"/>
                    <a:pt x="72" y="29"/>
                  </a:cubicBezTo>
                  <a:cubicBezTo>
                    <a:pt x="72" y="30"/>
                    <a:pt x="72" y="30"/>
                    <a:pt x="73" y="31"/>
                  </a:cubicBezTo>
                  <a:cubicBezTo>
                    <a:pt x="74" y="31"/>
                    <a:pt x="75" y="32"/>
                    <a:pt x="76" y="31"/>
                  </a:cubicBezTo>
                  <a:cubicBezTo>
                    <a:pt x="81" y="30"/>
                    <a:pt x="87" y="29"/>
                    <a:pt x="92" y="29"/>
                  </a:cubicBezTo>
                  <a:cubicBezTo>
                    <a:pt x="97" y="29"/>
                    <a:pt x="103" y="30"/>
                    <a:pt x="108" y="31"/>
                  </a:cubicBezTo>
                  <a:cubicBezTo>
                    <a:pt x="109" y="32"/>
                    <a:pt x="110" y="31"/>
                    <a:pt x="111" y="31"/>
                  </a:cubicBezTo>
                  <a:cubicBezTo>
                    <a:pt x="111" y="30"/>
                    <a:pt x="112" y="30"/>
                    <a:pt x="112" y="29"/>
                  </a:cubicBezTo>
                  <a:cubicBezTo>
                    <a:pt x="112" y="26"/>
                    <a:pt x="112" y="26"/>
                    <a:pt x="112" y="26"/>
                  </a:cubicBezTo>
                  <a:cubicBezTo>
                    <a:pt x="112" y="24"/>
                    <a:pt x="111" y="23"/>
                    <a:pt x="110" y="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6">
              <a:extLst>
                <a:ext uri="{FF2B5EF4-FFF2-40B4-BE49-F238E27FC236}">
                  <a16:creationId xmlns:a16="http://schemas.microsoft.com/office/drawing/2014/main" id="{EABB771D-5742-4223-AEF3-69F9858A29EA}"/>
                </a:ext>
              </a:extLst>
            </p:cNvPr>
            <p:cNvSpPr>
              <a:spLocks noEditPoints="1"/>
            </p:cNvSpPr>
            <p:nvPr/>
          </p:nvSpPr>
          <p:spPr bwMode="gray">
            <a:xfrm>
              <a:off x="1161401" y="1850476"/>
              <a:ext cx="437481" cy="437481"/>
            </a:xfrm>
            <a:custGeom>
              <a:avLst/>
              <a:gdLst>
                <a:gd name="T0" fmla="*/ 212 w 248"/>
                <a:gd name="T1" fmla="*/ 36 h 248"/>
                <a:gd name="T2" fmla="*/ 124 w 248"/>
                <a:gd name="T3" fmla="*/ 0 h 248"/>
                <a:gd name="T4" fmla="*/ 8 w 248"/>
                <a:gd name="T5" fmla="*/ 80 h 248"/>
                <a:gd name="T6" fmla="*/ 37 w 248"/>
                <a:gd name="T7" fmla="*/ 91 h 248"/>
                <a:gd name="T8" fmla="*/ 124 w 248"/>
                <a:gd name="T9" fmla="*/ 31 h 248"/>
                <a:gd name="T10" fmla="*/ 190 w 248"/>
                <a:gd name="T11" fmla="*/ 58 h 248"/>
                <a:gd name="T12" fmla="*/ 155 w 248"/>
                <a:gd name="T13" fmla="*/ 93 h 248"/>
                <a:gd name="T14" fmla="*/ 248 w 248"/>
                <a:gd name="T15" fmla="*/ 93 h 248"/>
                <a:gd name="T16" fmla="*/ 248 w 248"/>
                <a:gd name="T17" fmla="*/ 0 h 248"/>
                <a:gd name="T18" fmla="*/ 212 w 248"/>
                <a:gd name="T19" fmla="*/ 36 h 248"/>
                <a:gd name="T20" fmla="*/ 124 w 248"/>
                <a:gd name="T21" fmla="*/ 217 h 248"/>
                <a:gd name="T22" fmla="*/ 59 w 248"/>
                <a:gd name="T23" fmla="*/ 189 h 248"/>
                <a:gd name="T24" fmla="*/ 93 w 248"/>
                <a:gd name="T25" fmla="*/ 155 h 248"/>
                <a:gd name="T26" fmla="*/ 0 w 248"/>
                <a:gd name="T27" fmla="*/ 155 h 248"/>
                <a:gd name="T28" fmla="*/ 0 w 248"/>
                <a:gd name="T29" fmla="*/ 248 h 248"/>
                <a:gd name="T30" fmla="*/ 37 w 248"/>
                <a:gd name="T31" fmla="*/ 211 h 248"/>
                <a:gd name="T32" fmla="*/ 124 w 248"/>
                <a:gd name="T33" fmla="*/ 248 h 248"/>
                <a:gd name="T34" fmla="*/ 240 w 248"/>
                <a:gd name="T35" fmla="*/ 167 h 248"/>
                <a:gd name="T36" fmla="*/ 211 w 248"/>
                <a:gd name="T37" fmla="*/ 156 h 248"/>
                <a:gd name="T38" fmla="*/ 124 w 248"/>
                <a:gd name="T39" fmla="*/ 21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248">
                  <a:moveTo>
                    <a:pt x="212" y="36"/>
                  </a:moveTo>
                  <a:cubicBezTo>
                    <a:pt x="189" y="14"/>
                    <a:pt x="158" y="0"/>
                    <a:pt x="124" y="0"/>
                  </a:cubicBezTo>
                  <a:cubicBezTo>
                    <a:pt x="71" y="0"/>
                    <a:pt x="26" y="33"/>
                    <a:pt x="8" y="80"/>
                  </a:cubicBezTo>
                  <a:cubicBezTo>
                    <a:pt x="37" y="91"/>
                    <a:pt x="37" y="91"/>
                    <a:pt x="37" y="91"/>
                  </a:cubicBezTo>
                  <a:cubicBezTo>
                    <a:pt x="50" y="56"/>
                    <a:pt x="84" y="31"/>
                    <a:pt x="124" y="31"/>
                  </a:cubicBezTo>
                  <a:cubicBezTo>
                    <a:pt x="150" y="31"/>
                    <a:pt x="173" y="41"/>
                    <a:pt x="190" y="58"/>
                  </a:cubicBezTo>
                  <a:cubicBezTo>
                    <a:pt x="155" y="93"/>
                    <a:pt x="155" y="93"/>
                    <a:pt x="155" y="93"/>
                  </a:cubicBezTo>
                  <a:cubicBezTo>
                    <a:pt x="248" y="93"/>
                    <a:pt x="248" y="93"/>
                    <a:pt x="248" y="93"/>
                  </a:cubicBezTo>
                  <a:cubicBezTo>
                    <a:pt x="248" y="0"/>
                    <a:pt x="248" y="0"/>
                    <a:pt x="248" y="0"/>
                  </a:cubicBezTo>
                  <a:lnTo>
                    <a:pt x="212" y="36"/>
                  </a:lnTo>
                  <a:close/>
                  <a:moveTo>
                    <a:pt x="124" y="217"/>
                  </a:moveTo>
                  <a:cubicBezTo>
                    <a:pt x="99" y="217"/>
                    <a:pt x="75" y="206"/>
                    <a:pt x="59" y="189"/>
                  </a:cubicBezTo>
                  <a:cubicBezTo>
                    <a:pt x="93" y="155"/>
                    <a:pt x="93" y="155"/>
                    <a:pt x="93" y="155"/>
                  </a:cubicBezTo>
                  <a:cubicBezTo>
                    <a:pt x="0" y="155"/>
                    <a:pt x="0" y="155"/>
                    <a:pt x="0" y="155"/>
                  </a:cubicBezTo>
                  <a:cubicBezTo>
                    <a:pt x="0" y="248"/>
                    <a:pt x="0" y="248"/>
                    <a:pt x="0" y="248"/>
                  </a:cubicBezTo>
                  <a:cubicBezTo>
                    <a:pt x="37" y="211"/>
                    <a:pt x="37" y="211"/>
                    <a:pt x="37" y="211"/>
                  </a:cubicBezTo>
                  <a:cubicBezTo>
                    <a:pt x="59" y="234"/>
                    <a:pt x="90" y="248"/>
                    <a:pt x="124" y="248"/>
                  </a:cubicBezTo>
                  <a:cubicBezTo>
                    <a:pt x="177" y="248"/>
                    <a:pt x="223" y="214"/>
                    <a:pt x="240" y="167"/>
                  </a:cubicBezTo>
                  <a:cubicBezTo>
                    <a:pt x="211" y="156"/>
                    <a:pt x="211" y="156"/>
                    <a:pt x="211" y="156"/>
                  </a:cubicBezTo>
                  <a:cubicBezTo>
                    <a:pt x="198" y="191"/>
                    <a:pt x="164" y="217"/>
                    <a:pt x="124" y="21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13" name="Gruppieren 68">
              <a:extLst>
                <a:ext uri="{FF2B5EF4-FFF2-40B4-BE49-F238E27FC236}">
                  <a16:creationId xmlns:a16="http://schemas.microsoft.com/office/drawing/2014/main" id="{C0B811EF-FA16-466E-BF9C-E62A9D9FE279}"/>
                </a:ext>
              </a:extLst>
            </p:cNvPr>
            <p:cNvGrpSpPr/>
            <p:nvPr/>
          </p:nvGrpSpPr>
          <p:grpSpPr bwMode="gray">
            <a:xfrm>
              <a:off x="1074529" y="4101651"/>
              <a:ext cx="535382" cy="316766"/>
              <a:chOff x="10476151" y="-305758"/>
              <a:chExt cx="535382" cy="316766"/>
            </a:xfrm>
            <a:solidFill>
              <a:schemeClr val="bg2"/>
            </a:solidFill>
          </p:grpSpPr>
          <p:sp>
            <p:nvSpPr>
              <p:cNvPr id="22" name="Freeform 1274">
                <a:extLst>
                  <a:ext uri="{FF2B5EF4-FFF2-40B4-BE49-F238E27FC236}">
                    <a16:creationId xmlns:a16="http://schemas.microsoft.com/office/drawing/2014/main" id="{271C11AA-9E8F-4221-B2C9-B3CA577A3B1F}"/>
                  </a:ext>
                </a:extLst>
              </p:cNvPr>
              <p:cNvSpPr>
                <a:spLocks noEditPoints="1"/>
              </p:cNvSpPr>
              <p:nvPr/>
            </p:nvSpPr>
            <p:spPr bwMode="gray">
              <a:xfrm>
                <a:off x="10554228" y="-227682"/>
                <a:ext cx="457305" cy="238690"/>
              </a:xfrm>
              <a:custGeom>
                <a:avLst/>
                <a:gdLst>
                  <a:gd name="T0" fmla="*/ 0 w 288"/>
                  <a:gd name="T1" fmla="*/ 151 h 151"/>
                  <a:gd name="T2" fmla="*/ 0 w 288"/>
                  <a:gd name="T3" fmla="*/ 0 h 151"/>
                  <a:gd name="T4" fmla="*/ 288 w 288"/>
                  <a:gd name="T5" fmla="*/ 0 h 151"/>
                  <a:gd name="T6" fmla="*/ 288 w 288"/>
                  <a:gd name="T7" fmla="*/ 151 h 151"/>
                  <a:gd name="T8" fmla="*/ 0 w 288"/>
                  <a:gd name="T9" fmla="*/ 151 h 151"/>
                  <a:gd name="T10" fmla="*/ 144 w 288"/>
                  <a:gd name="T11" fmla="*/ 20 h 151"/>
                  <a:gd name="T12" fmla="*/ 89 w 288"/>
                  <a:gd name="T13" fmla="*/ 75 h 151"/>
                  <a:gd name="T14" fmla="*/ 144 w 288"/>
                  <a:gd name="T15" fmla="*/ 131 h 151"/>
                  <a:gd name="T16" fmla="*/ 200 w 288"/>
                  <a:gd name="T17" fmla="*/ 76 h 151"/>
                  <a:gd name="T18" fmla="*/ 144 w 288"/>
                  <a:gd name="T19" fmla="*/ 2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51">
                    <a:moveTo>
                      <a:pt x="0" y="151"/>
                    </a:moveTo>
                    <a:cubicBezTo>
                      <a:pt x="0" y="100"/>
                      <a:pt x="0" y="50"/>
                      <a:pt x="0" y="0"/>
                    </a:cubicBezTo>
                    <a:cubicBezTo>
                      <a:pt x="96" y="0"/>
                      <a:pt x="192" y="0"/>
                      <a:pt x="288" y="0"/>
                    </a:cubicBezTo>
                    <a:cubicBezTo>
                      <a:pt x="288" y="50"/>
                      <a:pt x="288" y="100"/>
                      <a:pt x="288" y="151"/>
                    </a:cubicBezTo>
                    <a:cubicBezTo>
                      <a:pt x="192" y="151"/>
                      <a:pt x="96" y="151"/>
                      <a:pt x="0" y="151"/>
                    </a:cubicBezTo>
                    <a:close/>
                    <a:moveTo>
                      <a:pt x="144" y="20"/>
                    </a:moveTo>
                    <a:cubicBezTo>
                      <a:pt x="114" y="20"/>
                      <a:pt x="89" y="44"/>
                      <a:pt x="89" y="75"/>
                    </a:cubicBezTo>
                    <a:cubicBezTo>
                      <a:pt x="89" y="106"/>
                      <a:pt x="113" y="130"/>
                      <a:pt x="144" y="131"/>
                    </a:cubicBezTo>
                    <a:cubicBezTo>
                      <a:pt x="175" y="131"/>
                      <a:pt x="199" y="106"/>
                      <a:pt x="200" y="76"/>
                    </a:cubicBezTo>
                    <a:cubicBezTo>
                      <a:pt x="200" y="45"/>
                      <a:pt x="175" y="20"/>
                      <a:pt x="14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75">
                <a:extLst>
                  <a:ext uri="{FF2B5EF4-FFF2-40B4-BE49-F238E27FC236}">
                    <a16:creationId xmlns:a16="http://schemas.microsoft.com/office/drawing/2014/main" id="{A4607985-2B86-4EFF-B1F9-B46B9F2D2891}"/>
                  </a:ext>
                </a:extLst>
              </p:cNvPr>
              <p:cNvSpPr>
                <a:spLocks/>
              </p:cNvSpPr>
              <p:nvPr/>
            </p:nvSpPr>
            <p:spPr bwMode="gray">
              <a:xfrm>
                <a:off x="10476151" y="-305758"/>
                <a:ext cx="492997" cy="278843"/>
              </a:xfrm>
              <a:custGeom>
                <a:avLst/>
                <a:gdLst>
                  <a:gd name="T0" fmla="*/ 0 w 311"/>
                  <a:gd name="T1" fmla="*/ 0 h 176"/>
                  <a:gd name="T2" fmla="*/ 311 w 311"/>
                  <a:gd name="T3" fmla="*/ 0 h 176"/>
                  <a:gd name="T4" fmla="*/ 311 w 311"/>
                  <a:gd name="T5" fmla="*/ 24 h 176"/>
                  <a:gd name="T6" fmla="*/ 24 w 311"/>
                  <a:gd name="T7" fmla="*/ 24 h 176"/>
                  <a:gd name="T8" fmla="*/ 24 w 311"/>
                  <a:gd name="T9" fmla="*/ 176 h 176"/>
                  <a:gd name="T10" fmla="*/ 0 w 311"/>
                  <a:gd name="T11" fmla="*/ 176 h 176"/>
                  <a:gd name="T12" fmla="*/ 0 w 311"/>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311" h="176">
                    <a:moveTo>
                      <a:pt x="0" y="0"/>
                    </a:moveTo>
                    <a:cubicBezTo>
                      <a:pt x="104" y="0"/>
                      <a:pt x="207" y="0"/>
                      <a:pt x="311" y="0"/>
                    </a:cubicBezTo>
                    <a:cubicBezTo>
                      <a:pt x="311" y="8"/>
                      <a:pt x="311" y="16"/>
                      <a:pt x="311" y="24"/>
                    </a:cubicBezTo>
                    <a:cubicBezTo>
                      <a:pt x="216" y="24"/>
                      <a:pt x="120" y="24"/>
                      <a:pt x="24" y="24"/>
                    </a:cubicBezTo>
                    <a:cubicBezTo>
                      <a:pt x="24" y="75"/>
                      <a:pt x="24" y="125"/>
                      <a:pt x="24" y="176"/>
                    </a:cubicBezTo>
                    <a:cubicBezTo>
                      <a:pt x="16" y="176"/>
                      <a:pt x="8" y="176"/>
                      <a:pt x="0" y="176"/>
                    </a:cubicBezTo>
                    <a:cubicBezTo>
                      <a:pt x="0" y="117"/>
                      <a:pt x="0" y="5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76">
                <a:extLst>
                  <a:ext uri="{FF2B5EF4-FFF2-40B4-BE49-F238E27FC236}">
                    <a16:creationId xmlns:a16="http://schemas.microsoft.com/office/drawing/2014/main" id="{F793F64A-D7C8-4D1D-A1C3-6B459D0BF99F}"/>
                  </a:ext>
                </a:extLst>
              </p:cNvPr>
              <p:cNvSpPr>
                <a:spLocks noEditPoints="1"/>
              </p:cNvSpPr>
              <p:nvPr/>
            </p:nvSpPr>
            <p:spPr bwMode="gray">
              <a:xfrm>
                <a:off x="10694764" y="-196452"/>
                <a:ext cx="176230" cy="176229"/>
              </a:xfrm>
              <a:custGeom>
                <a:avLst/>
                <a:gdLst>
                  <a:gd name="T0" fmla="*/ 55 w 111"/>
                  <a:gd name="T1" fmla="*/ 0 h 111"/>
                  <a:gd name="T2" fmla="*/ 111 w 111"/>
                  <a:gd name="T3" fmla="*/ 56 h 111"/>
                  <a:gd name="T4" fmla="*/ 55 w 111"/>
                  <a:gd name="T5" fmla="*/ 111 h 111"/>
                  <a:gd name="T6" fmla="*/ 0 w 111"/>
                  <a:gd name="T7" fmla="*/ 55 h 111"/>
                  <a:gd name="T8" fmla="*/ 55 w 111"/>
                  <a:gd name="T9" fmla="*/ 0 h 111"/>
                  <a:gd name="T10" fmla="*/ 61 w 111"/>
                  <a:gd name="T11" fmla="*/ 91 h 111"/>
                  <a:gd name="T12" fmla="*/ 66 w 111"/>
                  <a:gd name="T13" fmla="*/ 82 h 111"/>
                  <a:gd name="T14" fmla="*/ 77 w 111"/>
                  <a:gd name="T15" fmla="*/ 69 h 111"/>
                  <a:gd name="T16" fmla="*/ 70 w 111"/>
                  <a:gd name="T17" fmla="*/ 54 h 111"/>
                  <a:gd name="T18" fmla="*/ 63 w 111"/>
                  <a:gd name="T19" fmla="*/ 50 h 111"/>
                  <a:gd name="T20" fmla="*/ 54 w 111"/>
                  <a:gd name="T21" fmla="*/ 46 h 111"/>
                  <a:gd name="T22" fmla="*/ 52 w 111"/>
                  <a:gd name="T23" fmla="*/ 42 h 111"/>
                  <a:gd name="T24" fmla="*/ 55 w 111"/>
                  <a:gd name="T25" fmla="*/ 39 h 111"/>
                  <a:gd name="T26" fmla="*/ 59 w 111"/>
                  <a:gd name="T27" fmla="*/ 39 h 111"/>
                  <a:gd name="T28" fmla="*/ 72 w 111"/>
                  <a:gd name="T29" fmla="*/ 41 h 111"/>
                  <a:gd name="T30" fmla="*/ 75 w 111"/>
                  <a:gd name="T31" fmla="*/ 29 h 111"/>
                  <a:gd name="T32" fmla="*/ 61 w 111"/>
                  <a:gd name="T33" fmla="*/ 26 h 111"/>
                  <a:gd name="T34" fmla="*/ 61 w 111"/>
                  <a:gd name="T35" fmla="*/ 20 h 111"/>
                  <a:gd name="T36" fmla="*/ 50 w 111"/>
                  <a:gd name="T37" fmla="*/ 20 h 111"/>
                  <a:gd name="T38" fmla="*/ 45 w 111"/>
                  <a:gd name="T39" fmla="*/ 30 h 111"/>
                  <a:gd name="T40" fmla="*/ 41 w 111"/>
                  <a:gd name="T41" fmla="*/ 56 h 111"/>
                  <a:gd name="T42" fmla="*/ 51 w 111"/>
                  <a:gd name="T43" fmla="*/ 61 h 111"/>
                  <a:gd name="T44" fmla="*/ 58 w 111"/>
                  <a:gd name="T45" fmla="*/ 64 h 111"/>
                  <a:gd name="T46" fmla="*/ 61 w 111"/>
                  <a:gd name="T47" fmla="*/ 68 h 111"/>
                  <a:gd name="T48" fmla="*/ 57 w 111"/>
                  <a:gd name="T49" fmla="*/ 71 h 111"/>
                  <a:gd name="T50" fmla="*/ 49 w 111"/>
                  <a:gd name="T51" fmla="*/ 71 h 111"/>
                  <a:gd name="T52" fmla="*/ 38 w 111"/>
                  <a:gd name="T53" fmla="*/ 68 h 111"/>
                  <a:gd name="T54" fmla="*/ 34 w 111"/>
                  <a:gd name="T55" fmla="*/ 80 h 111"/>
                  <a:gd name="T56" fmla="*/ 45 w 111"/>
                  <a:gd name="T57" fmla="*/ 83 h 111"/>
                  <a:gd name="T58" fmla="*/ 51 w 111"/>
                  <a:gd name="T59" fmla="*/ 91 h 111"/>
                  <a:gd name="T60" fmla="*/ 61 w 111"/>
                  <a:gd name="T61"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1">
                    <a:moveTo>
                      <a:pt x="55" y="0"/>
                    </a:moveTo>
                    <a:cubicBezTo>
                      <a:pt x="86" y="0"/>
                      <a:pt x="111" y="25"/>
                      <a:pt x="111" y="56"/>
                    </a:cubicBezTo>
                    <a:cubicBezTo>
                      <a:pt x="110" y="86"/>
                      <a:pt x="86" y="111"/>
                      <a:pt x="55" y="111"/>
                    </a:cubicBezTo>
                    <a:cubicBezTo>
                      <a:pt x="24" y="110"/>
                      <a:pt x="0" y="86"/>
                      <a:pt x="0" y="55"/>
                    </a:cubicBezTo>
                    <a:cubicBezTo>
                      <a:pt x="0" y="24"/>
                      <a:pt x="25" y="0"/>
                      <a:pt x="55" y="0"/>
                    </a:cubicBezTo>
                    <a:close/>
                    <a:moveTo>
                      <a:pt x="61" y="91"/>
                    </a:moveTo>
                    <a:cubicBezTo>
                      <a:pt x="59" y="85"/>
                      <a:pt x="62" y="84"/>
                      <a:pt x="66" y="82"/>
                    </a:cubicBezTo>
                    <a:cubicBezTo>
                      <a:pt x="72" y="80"/>
                      <a:pt x="77" y="76"/>
                      <a:pt x="77" y="69"/>
                    </a:cubicBezTo>
                    <a:cubicBezTo>
                      <a:pt x="78" y="62"/>
                      <a:pt x="75" y="57"/>
                      <a:pt x="70" y="54"/>
                    </a:cubicBezTo>
                    <a:cubicBezTo>
                      <a:pt x="68" y="52"/>
                      <a:pt x="65" y="51"/>
                      <a:pt x="63" y="50"/>
                    </a:cubicBezTo>
                    <a:cubicBezTo>
                      <a:pt x="60" y="48"/>
                      <a:pt x="57" y="47"/>
                      <a:pt x="54" y="46"/>
                    </a:cubicBezTo>
                    <a:cubicBezTo>
                      <a:pt x="53" y="45"/>
                      <a:pt x="52" y="43"/>
                      <a:pt x="52" y="42"/>
                    </a:cubicBezTo>
                    <a:cubicBezTo>
                      <a:pt x="52" y="41"/>
                      <a:pt x="54" y="40"/>
                      <a:pt x="55" y="39"/>
                    </a:cubicBezTo>
                    <a:cubicBezTo>
                      <a:pt x="56" y="38"/>
                      <a:pt x="58" y="38"/>
                      <a:pt x="59" y="39"/>
                    </a:cubicBezTo>
                    <a:cubicBezTo>
                      <a:pt x="63" y="39"/>
                      <a:pt x="68" y="40"/>
                      <a:pt x="72" y="41"/>
                    </a:cubicBezTo>
                    <a:cubicBezTo>
                      <a:pt x="73" y="37"/>
                      <a:pt x="74" y="33"/>
                      <a:pt x="75" y="29"/>
                    </a:cubicBezTo>
                    <a:cubicBezTo>
                      <a:pt x="70" y="28"/>
                      <a:pt x="65" y="27"/>
                      <a:pt x="61" y="26"/>
                    </a:cubicBezTo>
                    <a:cubicBezTo>
                      <a:pt x="61" y="24"/>
                      <a:pt x="61" y="22"/>
                      <a:pt x="61" y="20"/>
                    </a:cubicBezTo>
                    <a:cubicBezTo>
                      <a:pt x="57" y="20"/>
                      <a:pt x="54" y="20"/>
                      <a:pt x="50" y="20"/>
                    </a:cubicBezTo>
                    <a:cubicBezTo>
                      <a:pt x="52" y="26"/>
                      <a:pt x="49" y="28"/>
                      <a:pt x="45" y="30"/>
                    </a:cubicBezTo>
                    <a:cubicBezTo>
                      <a:pt x="34" y="35"/>
                      <a:pt x="31" y="49"/>
                      <a:pt x="41" y="56"/>
                    </a:cubicBezTo>
                    <a:cubicBezTo>
                      <a:pt x="44" y="58"/>
                      <a:pt x="48" y="60"/>
                      <a:pt x="51" y="61"/>
                    </a:cubicBezTo>
                    <a:cubicBezTo>
                      <a:pt x="53" y="62"/>
                      <a:pt x="56" y="63"/>
                      <a:pt x="58" y="64"/>
                    </a:cubicBezTo>
                    <a:cubicBezTo>
                      <a:pt x="59" y="65"/>
                      <a:pt x="61" y="67"/>
                      <a:pt x="61" y="68"/>
                    </a:cubicBezTo>
                    <a:cubicBezTo>
                      <a:pt x="61" y="69"/>
                      <a:pt x="59" y="71"/>
                      <a:pt x="57" y="71"/>
                    </a:cubicBezTo>
                    <a:cubicBezTo>
                      <a:pt x="55" y="72"/>
                      <a:pt x="52" y="72"/>
                      <a:pt x="49" y="71"/>
                    </a:cubicBezTo>
                    <a:cubicBezTo>
                      <a:pt x="46" y="71"/>
                      <a:pt x="42" y="69"/>
                      <a:pt x="38" y="68"/>
                    </a:cubicBezTo>
                    <a:cubicBezTo>
                      <a:pt x="37" y="72"/>
                      <a:pt x="36" y="76"/>
                      <a:pt x="34" y="80"/>
                    </a:cubicBezTo>
                    <a:cubicBezTo>
                      <a:pt x="38" y="81"/>
                      <a:pt x="41" y="83"/>
                      <a:pt x="45" y="83"/>
                    </a:cubicBezTo>
                    <a:cubicBezTo>
                      <a:pt x="49" y="84"/>
                      <a:pt x="52" y="85"/>
                      <a:pt x="51" y="91"/>
                    </a:cubicBezTo>
                    <a:cubicBezTo>
                      <a:pt x="54" y="91"/>
                      <a:pt x="57" y="91"/>
                      <a:pt x="61" y="91"/>
                    </a:cubicBezTo>
                    <a:close/>
                  </a:path>
                </a:pathLst>
              </a:custGeom>
              <a:solidFill>
                <a:srgbClr val="00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277">
                <a:extLst>
                  <a:ext uri="{FF2B5EF4-FFF2-40B4-BE49-F238E27FC236}">
                    <a16:creationId xmlns:a16="http://schemas.microsoft.com/office/drawing/2014/main" id="{3197B565-0A15-4C84-A781-47F8B00E8BA5}"/>
                  </a:ext>
                </a:extLst>
              </p:cNvPr>
              <p:cNvSpPr>
                <a:spLocks/>
              </p:cNvSpPr>
              <p:nvPr/>
            </p:nvSpPr>
            <p:spPr bwMode="gray">
              <a:xfrm>
                <a:off x="10743841" y="-165221"/>
                <a:ext cx="75846" cy="113768"/>
              </a:xfrm>
              <a:custGeom>
                <a:avLst/>
                <a:gdLst>
                  <a:gd name="T0" fmla="*/ 30 w 47"/>
                  <a:gd name="T1" fmla="*/ 71 h 71"/>
                  <a:gd name="T2" fmla="*/ 20 w 47"/>
                  <a:gd name="T3" fmla="*/ 71 h 71"/>
                  <a:gd name="T4" fmla="*/ 14 w 47"/>
                  <a:gd name="T5" fmla="*/ 63 h 71"/>
                  <a:gd name="T6" fmla="*/ 3 w 47"/>
                  <a:gd name="T7" fmla="*/ 60 h 71"/>
                  <a:gd name="T8" fmla="*/ 7 w 47"/>
                  <a:gd name="T9" fmla="*/ 48 h 71"/>
                  <a:gd name="T10" fmla="*/ 18 w 47"/>
                  <a:gd name="T11" fmla="*/ 51 h 71"/>
                  <a:gd name="T12" fmla="*/ 26 w 47"/>
                  <a:gd name="T13" fmla="*/ 51 h 71"/>
                  <a:gd name="T14" fmla="*/ 30 w 47"/>
                  <a:gd name="T15" fmla="*/ 48 h 71"/>
                  <a:gd name="T16" fmla="*/ 27 w 47"/>
                  <a:gd name="T17" fmla="*/ 44 h 71"/>
                  <a:gd name="T18" fmla="*/ 20 w 47"/>
                  <a:gd name="T19" fmla="*/ 41 h 71"/>
                  <a:gd name="T20" fmla="*/ 10 w 47"/>
                  <a:gd name="T21" fmla="*/ 36 h 71"/>
                  <a:gd name="T22" fmla="*/ 14 w 47"/>
                  <a:gd name="T23" fmla="*/ 10 h 71"/>
                  <a:gd name="T24" fmla="*/ 19 w 47"/>
                  <a:gd name="T25" fmla="*/ 0 h 71"/>
                  <a:gd name="T26" fmla="*/ 30 w 47"/>
                  <a:gd name="T27" fmla="*/ 0 h 71"/>
                  <a:gd name="T28" fmla="*/ 30 w 47"/>
                  <a:gd name="T29" fmla="*/ 6 h 71"/>
                  <a:gd name="T30" fmla="*/ 44 w 47"/>
                  <a:gd name="T31" fmla="*/ 9 h 71"/>
                  <a:gd name="T32" fmla="*/ 41 w 47"/>
                  <a:gd name="T33" fmla="*/ 21 h 71"/>
                  <a:gd name="T34" fmla="*/ 28 w 47"/>
                  <a:gd name="T35" fmla="*/ 19 h 71"/>
                  <a:gd name="T36" fmla="*/ 24 w 47"/>
                  <a:gd name="T37" fmla="*/ 19 h 71"/>
                  <a:gd name="T38" fmla="*/ 21 w 47"/>
                  <a:gd name="T39" fmla="*/ 22 h 71"/>
                  <a:gd name="T40" fmla="*/ 23 w 47"/>
                  <a:gd name="T41" fmla="*/ 26 h 71"/>
                  <a:gd name="T42" fmla="*/ 32 w 47"/>
                  <a:gd name="T43" fmla="*/ 30 h 71"/>
                  <a:gd name="T44" fmla="*/ 39 w 47"/>
                  <a:gd name="T45" fmla="*/ 34 h 71"/>
                  <a:gd name="T46" fmla="*/ 46 w 47"/>
                  <a:gd name="T47" fmla="*/ 49 h 71"/>
                  <a:gd name="T48" fmla="*/ 35 w 47"/>
                  <a:gd name="T49" fmla="*/ 62 h 71"/>
                  <a:gd name="T50" fmla="*/ 30 w 47"/>
                  <a:gd name="T5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71">
                    <a:moveTo>
                      <a:pt x="30" y="71"/>
                    </a:moveTo>
                    <a:cubicBezTo>
                      <a:pt x="26" y="71"/>
                      <a:pt x="23" y="71"/>
                      <a:pt x="20" y="71"/>
                    </a:cubicBezTo>
                    <a:cubicBezTo>
                      <a:pt x="21" y="65"/>
                      <a:pt x="18" y="64"/>
                      <a:pt x="14" y="63"/>
                    </a:cubicBezTo>
                    <a:cubicBezTo>
                      <a:pt x="10" y="63"/>
                      <a:pt x="7" y="61"/>
                      <a:pt x="3" y="60"/>
                    </a:cubicBezTo>
                    <a:cubicBezTo>
                      <a:pt x="5" y="56"/>
                      <a:pt x="6" y="52"/>
                      <a:pt x="7" y="48"/>
                    </a:cubicBezTo>
                    <a:cubicBezTo>
                      <a:pt x="11" y="49"/>
                      <a:pt x="15" y="51"/>
                      <a:pt x="18" y="51"/>
                    </a:cubicBezTo>
                    <a:cubicBezTo>
                      <a:pt x="21" y="52"/>
                      <a:pt x="24" y="52"/>
                      <a:pt x="26" y="51"/>
                    </a:cubicBezTo>
                    <a:cubicBezTo>
                      <a:pt x="28" y="51"/>
                      <a:pt x="30" y="49"/>
                      <a:pt x="30" y="48"/>
                    </a:cubicBezTo>
                    <a:cubicBezTo>
                      <a:pt x="30" y="47"/>
                      <a:pt x="28" y="45"/>
                      <a:pt x="27" y="44"/>
                    </a:cubicBezTo>
                    <a:cubicBezTo>
                      <a:pt x="25" y="43"/>
                      <a:pt x="22" y="42"/>
                      <a:pt x="20" y="41"/>
                    </a:cubicBezTo>
                    <a:cubicBezTo>
                      <a:pt x="17" y="40"/>
                      <a:pt x="13" y="38"/>
                      <a:pt x="10" y="36"/>
                    </a:cubicBezTo>
                    <a:cubicBezTo>
                      <a:pt x="0" y="29"/>
                      <a:pt x="3" y="15"/>
                      <a:pt x="14" y="10"/>
                    </a:cubicBezTo>
                    <a:cubicBezTo>
                      <a:pt x="18" y="8"/>
                      <a:pt x="21" y="6"/>
                      <a:pt x="19" y="0"/>
                    </a:cubicBezTo>
                    <a:cubicBezTo>
                      <a:pt x="23" y="0"/>
                      <a:pt x="26" y="0"/>
                      <a:pt x="30" y="0"/>
                    </a:cubicBezTo>
                    <a:cubicBezTo>
                      <a:pt x="30" y="2"/>
                      <a:pt x="30" y="4"/>
                      <a:pt x="30" y="6"/>
                    </a:cubicBezTo>
                    <a:cubicBezTo>
                      <a:pt x="34" y="7"/>
                      <a:pt x="39" y="8"/>
                      <a:pt x="44" y="9"/>
                    </a:cubicBezTo>
                    <a:cubicBezTo>
                      <a:pt x="43" y="13"/>
                      <a:pt x="42" y="17"/>
                      <a:pt x="41" y="21"/>
                    </a:cubicBezTo>
                    <a:cubicBezTo>
                      <a:pt x="37" y="20"/>
                      <a:pt x="32" y="19"/>
                      <a:pt x="28" y="19"/>
                    </a:cubicBezTo>
                    <a:cubicBezTo>
                      <a:pt x="27" y="18"/>
                      <a:pt x="25" y="18"/>
                      <a:pt x="24" y="19"/>
                    </a:cubicBezTo>
                    <a:cubicBezTo>
                      <a:pt x="23" y="20"/>
                      <a:pt x="21" y="21"/>
                      <a:pt x="21" y="22"/>
                    </a:cubicBezTo>
                    <a:cubicBezTo>
                      <a:pt x="21" y="23"/>
                      <a:pt x="22" y="25"/>
                      <a:pt x="23" y="26"/>
                    </a:cubicBezTo>
                    <a:cubicBezTo>
                      <a:pt x="26" y="27"/>
                      <a:pt x="29" y="28"/>
                      <a:pt x="32" y="30"/>
                    </a:cubicBezTo>
                    <a:cubicBezTo>
                      <a:pt x="34" y="31"/>
                      <a:pt x="37" y="32"/>
                      <a:pt x="39" y="34"/>
                    </a:cubicBezTo>
                    <a:cubicBezTo>
                      <a:pt x="44" y="37"/>
                      <a:pt x="47" y="42"/>
                      <a:pt x="46" y="49"/>
                    </a:cubicBezTo>
                    <a:cubicBezTo>
                      <a:pt x="46" y="56"/>
                      <a:pt x="41" y="60"/>
                      <a:pt x="35" y="62"/>
                    </a:cubicBezTo>
                    <a:cubicBezTo>
                      <a:pt x="31" y="64"/>
                      <a:pt x="28" y="65"/>
                      <a:pt x="3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uppieren 73">
              <a:extLst>
                <a:ext uri="{FF2B5EF4-FFF2-40B4-BE49-F238E27FC236}">
                  <a16:creationId xmlns:a16="http://schemas.microsoft.com/office/drawing/2014/main" id="{17C54637-6CEA-456F-92A5-EE1FC6C2A4DE}"/>
                </a:ext>
              </a:extLst>
            </p:cNvPr>
            <p:cNvGrpSpPr/>
            <p:nvPr/>
          </p:nvGrpSpPr>
          <p:grpSpPr bwMode="gray">
            <a:xfrm>
              <a:off x="3045107" y="4016525"/>
              <a:ext cx="472593" cy="551359"/>
              <a:chOff x="-2441981" y="3961669"/>
              <a:chExt cx="374766" cy="437227"/>
            </a:xfrm>
            <a:solidFill>
              <a:srgbClr val="FFFFFF"/>
            </a:solidFill>
          </p:grpSpPr>
          <p:sp>
            <p:nvSpPr>
              <p:cNvPr id="19" name="Freeform 1079">
                <a:extLst>
                  <a:ext uri="{FF2B5EF4-FFF2-40B4-BE49-F238E27FC236}">
                    <a16:creationId xmlns:a16="http://schemas.microsoft.com/office/drawing/2014/main" id="{61A8CEB1-DDC7-4DE5-9CF9-339DCDA65E49}"/>
                  </a:ext>
                </a:extLst>
              </p:cNvPr>
              <p:cNvSpPr>
                <a:spLocks/>
              </p:cNvSpPr>
              <p:nvPr/>
            </p:nvSpPr>
            <p:spPr bwMode="gray">
              <a:xfrm>
                <a:off x="-2441981" y="3961669"/>
                <a:ext cx="345767" cy="149460"/>
              </a:xfrm>
              <a:custGeom>
                <a:avLst/>
                <a:gdLst>
                  <a:gd name="T0" fmla="*/ 0 w 217"/>
                  <a:gd name="T1" fmla="*/ 57 h 93"/>
                  <a:gd name="T2" fmla="*/ 9 w 217"/>
                  <a:gd name="T3" fmla="*/ 48 h 93"/>
                  <a:gd name="T4" fmla="*/ 36 w 217"/>
                  <a:gd name="T5" fmla="*/ 23 h 93"/>
                  <a:gd name="T6" fmla="*/ 41 w 217"/>
                  <a:gd name="T7" fmla="*/ 21 h 93"/>
                  <a:gd name="T8" fmla="*/ 100 w 217"/>
                  <a:gd name="T9" fmla="*/ 21 h 93"/>
                  <a:gd name="T10" fmla="*/ 104 w 217"/>
                  <a:gd name="T11" fmla="*/ 21 h 93"/>
                  <a:gd name="T12" fmla="*/ 104 w 217"/>
                  <a:gd name="T13" fmla="*/ 0 h 93"/>
                  <a:gd name="T14" fmla="*/ 141 w 217"/>
                  <a:gd name="T15" fmla="*/ 0 h 93"/>
                  <a:gd name="T16" fmla="*/ 141 w 217"/>
                  <a:gd name="T17" fmla="*/ 16 h 93"/>
                  <a:gd name="T18" fmla="*/ 145 w 217"/>
                  <a:gd name="T19" fmla="*/ 21 h 93"/>
                  <a:gd name="T20" fmla="*/ 213 w 217"/>
                  <a:gd name="T21" fmla="*/ 21 h 93"/>
                  <a:gd name="T22" fmla="*/ 217 w 217"/>
                  <a:gd name="T23" fmla="*/ 21 h 93"/>
                  <a:gd name="T24" fmla="*/ 217 w 217"/>
                  <a:gd name="T25" fmla="*/ 93 h 93"/>
                  <a:gd name="T26" fmla="*/ 214 w 217"/>
                  <a:gd name="T27" fmla="*/ 93 h 93"/>
                  <a:gd name="T28" fmla="*/ 41 w 217"/>
                  <a:gd name="T29" fmla="*/ 93 h 93"/>
                  <a:gd name="T30" fmla="*/ 36 w 217"/>
                  <a:gd name="T31" fmla="*/ 91 h 93"/>
                  <a:gd name="T32" fmla="*/ 0 w 217"/>
                  <a:gd name="T33"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3">
                    <a:moveTo>
                      <a:pt x="0" y="57"/>
                    </a:moveTo>
                    <a:cubicBezTo>
                      <a:pt x="3" y="54"/>
                      <a:pt x="6" y="51"/>
                      <a:pt x="9" y="48"/>
                    </a:cubicBezTo>
                    <a:cubicBezTo>
                      <a:pt x="18" y="40"/>
                      <a:pt x="27" y="32"/>
                      <a:pt x="36" y="23"/>
                    </a:cubicBezTo>
                    <a:cubicBezTo>
                      <a:pt x="37" y="21"/>
                      <a:pt x="39" y="21"/>
                      <a:pt x="41" y="21"/>
                    </a:cubicBezTo>
                    <a:cubicBezTo>
                      <a:pt x="61" y="21"/>
                      <a:pt x="80" y="21"/>
                      <a:pt x="100" y="21"/>
                    </a:cubicBezTo>
                    <a:cubicBezTo>
                      <a:pt x="101" y="21"/>
                      <a:pt x="102" y="21"/>
                      <a:pt x="104" y="21"/>
                    </a:cubicBezTo>
                    <a:cubicBezTo>
                      <a:pt x="104" y="14"/>
                      <a:pt x="104" y="7"/>
                      <a:pt x="104" y="0"/>
                    </a:cubicBezTo>
                    <a:cubicBezTo>
                      <a:pt x="116" y="0"/>
                      <a:pt x="129" y="0"/>
                      <a:pt x="141" y="0"/>
                    </a:cubicBezTo>
                    <a:cubicBezTo>
                      <a:pt x="141" y="5"/>
                      <a:pt x="141" y="11"/>
                      <a:pt x="141" y="16"/>
                    </a:cubicBezTo>
                    <a:cubicBezTo>
                      <a:pt x="141" y="21"/>
                      <a:pt x="141" y="21"/>
                      <a:pt x="145" y="21"/>
                    </a:cubicBezTo>
                    <a:cubicBezTo>
                      <a:pt x="168" y="21"/>
                      <a:pt x="190" y="21"/>
                      <a:pt x="213" y="21"/>
                    </a:cubicBezTo>
                    <a:cubicBezTo>
                      <a:pt x="214" y="21"/>
                      <a:pt x="215" y="21"/>
                      <a:pt x="217" y="21"/>
                    </a:cubicBezTo>
                    <a:cubicBezTo>
                      <a:pt x="217" y="45"/>
                      <a:pt x="217" y="69"/>
                      <a:pt x="217" y="93"/>
                    </a:cubicBezTo>
                    <a:cubicBezTo>
                      <a:pt x="216" y="93"/>
                      <a:pt x="215" y="93"/>
                      <a:pt x="214" y="93"/>
                    </a:cubicBezTo>
                    <a:cubicBezTo>
                      <a:pt x="156" y="93"/>
                      <a:pt x="99" y="93"/>
                      <a:pt x="41" y="93"/>
                    </a:cubicBezTo>
                    <a:cubicBezTo>
                      <a:pt x="39" y="93"/>
                      <a:pt x="37" y="92"/>
                      <a:pt x="36" y="91"/>
                    </a:cubicBezTo>
                    <a:cubicBezTo>
                      <a:pt x="24" y="80"/>
                      <a:pt x="12" y="68"/>
                      <a:pt x="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80">
                <a:extLst>
                  <a:ext uri="{FF2B5EF4-FFF2-40B4-BE49-F238E27FC236}">
                    <a16:creationId xmlns:a16="http://schemas.microsoft.com/office/drawing/2014/main" id="{4B931BEC-2145-4099-A28D-1960563CE7E0}"/>
                  </a:ext>
                </a:extLst>
              </p:cNvPr>
              <p:cNvSpPr>
                <a:spLocks/>
              </p:cNvSpPr>
              <p:nvPr/>
            </p:nvSpPr>
            <p:spPr bwMode="gray">
              <a:xfrm>
                <a:off x="-2412982" y="4137898"/>
                <a:ext cx="345767" cy="115999"/>
              </a:xfrm>
              <a:custGeom>
                <a:avLst/>
                <a:gdLst>
                  <a:gd name="T0" fmla="*/ 218 w 218"/>
                  <a:gd name="T1" fmla="*/ 36 h 73"/>
                  <a:gd name="T2" fmla="*/ 180 w 218"/>
                  <a:gd name="T3" fmla="*/ 72 h 73"/>
                  <a:gd name="T4" fmla="*/ 176 w 218"/>
                  <a:gd name="T5" fmla="*/ 73 h 73"/>
                  <a:gd name="T6" fmla="*/ 112 w 218"/>
                  <a:gd name="T7" fmla="*/ 73 h 73"/>
                  <a:gd name="T8" fmla="*/ 5 w 218"/>
                  <a:gd name="T9" fmla="*/ 73 h 73"/>
                  <a:gd name="T10" fmla="*/ 0 w 218"/>
                  <a:gd name="T11" fmla="*/ 73 h 73"/>
                  <a:gd name="T12" fmla="*/ 0 w 218"/>
                  <a:gd name="T13" fmla="*/ 0 h 73"/>
                  <a:gd name="T14" fmla="*/ 4 w 218"/>
                  <a:gd name="T15" fmla="*/ 0 h 73"/>
                  <a:gd name="T16" fmla="*/ 176 w 218"/>
                  <a:gd name="T17" fmla="*/ 0 h 73"/>
                  <a:gd name="T18" fmla="*/ 182 w 218"/>
                  <a:gd name="T19" fmla="*/ 3 h 73"/>
                  <a:gd name="T20" fmla="*/ 215 w 218"/>
                  <a:gd name="T21" fmla="*/ 34 h 73"/>
                  <a:gd name="T22" fmla="*/ 218 w 218"/>
                  <a:gd name="T2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73">
                    <a:moveTo>
                      <a:pt x="218" y="36"/>
                    </a:moveTo>
                    <a:cubicBezTo>
                      <a:pt x="205" y="48"/>
                      <a:pt x="193" y="60"/>
                      <a:pt x="180" y="72"/>
                    </a:cubicBezTo>
                    <a:cubicBezTo>
                      <a:pt x="179" y="72"/>
                      <a:pt x="178" y="73"/>
                      <a:pt x="176" y="73"/>
                    </a:cubicBezTo>
                    <a:cubicBezTo>
                      <a:pt x="155" y="73"/>
                      <a:pt x="134" y="73"/>
                      <a:pt x="112" y="73"/>
                    </a:cubicBezTo>
                    <a:cubicBezTo>
                      <a:pt x="77" y="73"/>
                      <a:pt x="41" y="73"/>
                      <a:pt x="5" y="73"/>
                    </a:cubicBezTo>
                    <a:cubicBezTo>
                      <a:pt x="3" y="73"/>
                      <a:pt x="2" y="73"/>
                      <a:pt x="0" y="73"/>
                    </a:cubicBezTo>
                    <a:cubicBezTo>
                      <a:pt x="0" y="49"/>
                      <a:pt x="0" y="25"/>
                      <a:pt x="0" y="0"/>
                    </a:cubicBezTo>
                    <a:cubicBezTo>
                      <a:pt x="1" y="0"/>
                      <a:pt x="2" y="0"/>
                      <a:pt x="4" y="0"/>
                    </a:cubicBezTo>
                    <a:cubicBezTo>
                      <a:pt x="61" y="0"/>
                      <a:pt x="119" y="0"/>
                      <a:pt x="176" y="0"/>
                    </a:cubicBezTo>
                    <a:cubicBezTo>
                      <a:pt x="178" y="0"/>
                      <a:pt x="180" y="1"/>
                      <a:pt x="182" y="3"/>
                    </a:cubicBezTo>
                    <a:cubicBezTo>
                      <a:pt x="193" y="13"/>
                      <a:pt x="204" y="24"/>
                      <a:pt x="215" y="34"/>
                    </a:cubicBezTo>
                    <a:cubicBezTo>
                      <a:pt x="215" y="35"/>
                      <a:pt x="216" y="36"/>
                      <a:pt x="2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81">
                <a:extLst>
                  <a:ext uri="{FF2B5EF4-FFF2-40B4-BE49-F238E27FC236}">
                    <a16:creationId xmlns:a16="http://schemas.microsoft.com/office/drawing/2014/main" id="{25E66E2A-5E05-4E52-83AA-41F8A4134ED9}"/>
                  </a:ext>
                </a:extLst>
              </p:cNvPr>
              <p:cNvSpPr>
                <a:spLocks/>
              </p:cNvSpPr>
              <p:nvPr/>
            </p:nvSpPr>
            <p:spPr bwMode="gray">
              <a:xfrm>
                <a:off x="-2276905" y="4282897"/>
                <a:ext cx="60231" cy="115999"/>
              </a:xfrm>
              <a:custGeom>
                <a:avLst/>
                <a:gdLst>
                  <a:gd name="T0" fmla="*/ 0 w 37"/>
                  <a:gd name="T1" fmla="*/ 74 h 74"/>
                  <a:gd name="T2" fmla="*/ 0 w 37"/>
                  <a:gd name="T3" fmla="*/ 0 h 74"/>
                  <a:gd name="T4" fmla="*/ 37 w 37"/>
                  <a:gd name="T5" fmla="*/ 0 h 74"/>
                  <a:gd name="T6" fmla="*/ 37 w 37"/>
                  <a:gd name="T7" fmla="*/ 74 h 74"/>
                  <a:gd name="T8" fmla="*/ 0 w 37"/>
                  <a:gd name="T9" fmla="*/ 74 h 74"/>
                </a:gdLst>
                <a:ahLst/>
                <a:cxnLst>
                  <a:cxn ang="0">
                    <a:pos x="T0" y="T1"/>
                  </a:cxn>
                  <a:cxn ang="0">
                    <a:pos x="T2" y="T3"/>
                  </a:cxn>
                  <a:cxn ang="0">
                    <a:pos x="T4" y="T5"/>
                  </a:cxn>
                  <a:cxn ang="0">
                    <a:pos x="T6" y="T7"/>
                  </a:cxn>
                  <a:cxn ang="0">
                    <a:pos x="T8" y="T9"/>
                  </a:cxn>
                </a:cxnLst>
                <a:rect l="0" t="0" r="r" b="b"/>
                <a:pathLst>
                  <a:path w="37" h="74">
                    <a:moveTo>
                      <a:pt x="0" y="74"/>
                    </a:moveTo>
                    <a:cubicBezTo>
                      <a:pt x="0" y="49"/>
                      <a:pt x="0" y="25"/>
                      <a:pt x="0" y="0"/>
                    </a:cubicBezTo>
                    <a:cubicBezTo>
                      <a:pt x="12" y="0"/>
                      <a:pt x="24" y="0"/>
                      <a:pt x="37" y="0"/>
                    </a:cubicBezTo>
                    <a:cubicBezTo>
                      <a:pt x="37" y="25"/>
                      <a:pt x="37" y="49"/>
                      <a:pt x="37" y="74"/>
                    </a:cubicBezTo>
                    <a:cubicBezTo>
                      <a:pt x="25" y="74"/>
                      <a:pt x="13" y="74"/>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uppieren 77">
              <a:extLst>
                <a:ext uri="{FF2B5EF4-FFF2-40B4-BE49-F238E27FC236}">
                  <a16:creationId xmlns:a16="http://schemas.microsoft.com/office/drawing/2014/main" id="{59DFCC38-9838-4080-AAA5-E23E6D607B94}"/>
                </a:ext>
              </a:extLst>
            </p:cNvPr>
            <p:cNvGrpSpPr/>
            <p:nvPr/>
          </p:nvGrpSpPr>
          <p:grpSpPr bwMode="gray">
            <a:xfrm>
              <a:off x="4860196" y="4065558"/>
              <a:ext cx="604390" cy="458626"/>
              <a:chOff x="728663" y="3459163"/>
              <a:chExt cx="539750" cy="409575"/>
            </a:xfrm>
            <a:solidFill>
              <a:srgbClr val="FFFFFF"/>
            </a:solidFill>
          </p:grpSpPr>
          <p:sp>
            <p:nvSpPr>
              <p:cNvPr id="16" name="Freeform 31">
                <a:extLst>
                  <a:ext uri="{FF2B5EF4-FFF2-40B4-BE49-F238E27FC236}">
                    <a16:creationId xmlns:a16="http://schemas.microsoft.com/office/drawing/2014/main" id="{55D72157-D563-4B16-8C24-D4B4E1EB6A6A}"/>
                  </a:ext>
                </a:extLst>
              </p:cNvPr>
              <p:cNvSpPr>
                <a:spLocks/>
              </p:cNvSpPr>
              <p:nvPr/>
            </p:nvSpPr>
            <p:spPr bwMode="gray">
              <a:xfrm>
                <a:off x="728663" y="3459163"/>
                <a:ext cx="438150" cy="404813"/>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32">
                <a:extLst>
                  <a:ext uri="{FF2B5EF4-FFF2-40B4-BE49-F238E27FC236}">
                    <a16:creationId xmlns:a16="http://schemas.microsoft.com/office/drawing/2014/main" id="{7EB65AA6-49FE-4161-A2C4-0F66DD44F146}"/>
                  </a:ext>
                </a:extLst>
              </p:cNvPr>
              <p:cNvSpPr>
                <a:spLocks/>
              </p:cNvSpPr>
              <p:nvPr/>
            </p:nvSpPr>
            <p:spPr bwMode="gray">
              <a:xfrm>
                <a:off x="901700" y="3459163"/>
                <a:ext cx="366713" cy="234950"/>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33">
                <a:extLst>
                  <a:ext uri="{FF2B5EF4-FFF2-40B4-BE49-F238E27FC236}">
                    <a16:creationId xmlns:a16="http://schemas.microsoft.com/office/drawing/2014/main" id="{2972DF09-BE81-4BCE-9C41-FDF55D9D4F01}"/>
                  </a:ext>
                </a:extLst>
              </p:cNvPr>
              <p:cNvSpPr>
                <a:spLocks/>
              </p:cNvSpPr>
              <p:nvPr/>
            </p:nvSpPr>
            <p:spPr bwMode="gray">
              <a:xfrm>
                <a:off x="774700" y="3676650"/>
                <a:ext cx="179388" cy="192088"/>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7" name="Gruppieren 56">
            <a:extLst>
              <a:ext uri="{FF2B5EF4-FFF2-40B4-BE49-F238E27FC236}">
                <a16:creationId xmlns:a16="http://schemas.microsoft.com/office/drawing/2014/main" id="{27330249-3B9B-4046-9C87-D4FC559501AE}"/>
              </a:ext>
            </a:extLst>
          </p:cNvPr>
          <p:cNvGrpSpPr/>
          <p:nvPr/>
        </p:nvGrpSpPr>
        <p:grpSpPr bwMode="gray">
          <a:xfrm>
            <a:off x="7405457" y="1382525"/>
            <a:ext cx="4773613" cy="5934220"/>
            <a:chOff x="8067415" y="1417386"/>
            <a:chExt cx="4122998" cy="5125421"/>
          </a:xfrm>
        </p:grpSpPr>
        <p:sp>
          <p:nvSpPr>
            <p:cNvPr id="38" name="Ellipse 57">
              <a:extLst>
                <a:ext uri="{FF2B5EF4-FFF2-40B4-BE49-F238E27FC236}">
                  <a16:creationId xmlns:a16="http://schemas.microsoft.com/office/drawing/2014/main" id="{06D8D8EA-D2DF-437D-B1B3-80E155F558AB}"/>
                </a:ext>
              </a:extLst>
            </p:cNvPr>
            <p:cNvSpPr/>
            <p:nvPr/>
          </p:nvSpPr>
          <p:spPr bwMode="gray">
            <a:xfrm rot="796179" flipH="1">
              <a:off x="8153771" y="1688172"/>
              <a:ext cx="2608397" cy="2325656"/>
            </a:xfrm>
            <a:prstGeom prst="ellipse">
              <a:avLst/>
            </a:prstGeom>
            <a:solidFill>
              <a:srgbClr val="EAEAEA">
                <a:alpha val="17000"/>
              </a:srgbClr>
            </a:solidFill>
            <a:ln w="28575">
              <a:solidFill>
                <a:srgbClr val="F1F1F1"/>
              </a:solidFill>
              <a:round/>
              <a:headEnd/>
              <a:tailEnd/>
            </a:ln>
          </p:spPr>
          <p:txBody>
            <a:bodyPr rtlCol="0" anchor="ctr"/>
            <a:lstStyle/>
            <a:p>
              <a:pPr algn="ctr"/>
              <a:endParaRPr lang="en-US" dirty="0"/>
            </a:p>
          </p:txBody>
        </p:sp>
        <p:grpSp>
          <p:nvGrpSpPr>
            <p:cNvPr id="39" name="Group 28">
              <a:extLst>
                <a:ext uri="{FF2B5EF4-FFF2-40B4-BE49-F238E27FC236}">
                  <a16:creationId xmlns:a16="http://schemas.microsoft.com/office/drawing/2014/main" id="{3B70066E-C24F-41D4-89C4-614330C09533}"/>
                </a:ext>
              </a:extLst>
            </p:cNvPr>
            <p:cNvGrpSpPr>
              <a:grpSpLocks/>
            </p:cNvGrpSpPr>
            <p:nvPr/>
          </p:nvGrpSpPr>
          <p:grpSpPr bwMode="gray">
            <a:xfrm rot="847731" flipH="1">
              <a:off x="9591830" y="2076644"/>
              <a:ext cx="1117585" cy="1032004"/>
              <a:chOff x="1283" y="1888"/>
              <a:chExt cx="328" cy="303"/>
            </a:xfrm>
            <a:solidFill>
              <a:srgbClr val="FFFFFF">
                <a:alpha val="16000"/>
              </a:srgbClr>
            </a:solidFill>
          </p:grpSpPr>
          <p:sp>
            <p:nvSpPr>
              <p:cNvPr id="55" name="Freeform 29">
                <a:extLst>
                  <a:ext uri="{FF2B5EF4-FFF2-40B4-BE49-F238E27FC236}">
                    <a16:creationId xmlns:a16="http://schemas.microsoft.com/office/drawing/2014/main" id="{4CFA9462-2CF9-4C63-BA05-CD69AFA9D11A}"/>
                  </a:ext>
                </a:extLst>
              </p:cNvPr>
              <p:cNvSpPr>
                <a:spLocks/>
              </p:cNvSpPr>
              <p:nvPr/>
            </p:nvSpPr>
            <p:spPr bwMode="gray">
              <a:xfrm>
                <a:off x="1320" y="1888"/>
                <a:ext cx="291" cy="197"/>
              </a:xfrm>
              <a:custGeom>
                <a:avLst/>
                <a:gdLst/>
                <a:ahLst/>
                <a:cxnLst>
                  <a:cxn ang="0">
                    <a:pos x="0" y="58"/>
                  </a:cxn>
                  <a:cxn ang="0">
                    <a:pos x="53" y="3"/>
                  </a:cxn>
                  <a:cxn ang="0">
                    <a:pos x="123" y="14"/>
                  </a:cxn>
                  <a:cxn ang="0">
                    <a:pos x="29" y="83"/>
                  </a:cxn>
                  <a:cxn ang="0">
                    <a:pos x="0" y="58"/>
                  </a:cxn>
                </a:cxnLst>
                <a:rect l="0" t="0" r="r" b="b"/>
                <a:pathLst>
                  <a:path w="123" h="83">
                    <a:moveTo>
                      <a:pt x="0" y="58"/>
                    </a:moveTo>
                    <a:cubicBezTo>
                      <a:pt x="10" y="41"/>
                      <a:pt x="50" y="5"/>
                      <a:pt x="53" y="3"/>
                    </a:cubicBezTo>
                    <a:cubicBezTo>
                      <a:pt x="55" y="0"/>
                      <a:pt x="115" y="6"/>
                      <a:pt x="123" y="14"/>
                    </a:cubicBezTo>
                    <a:cubicBezTo>
                      <a:pt x="86" y="26"/>
                      <a:pt x="36" y="76"/>
                      <a:pt x="29" y="83"/>
                    </a:cubicBezTo>
                    <a:lnTo>
                      <a:pt x="0" y="58"/>
                    </a:lnTo>
                    <a:close/>
                  </a:path>
                </a:pathLst>
              </a:custGeom>
              <a:grpFill/>
              <a:ln w="9525">
                <a:noFill/>
                <a:round/>
                <a:headEnd/>
                <a:tailEnd/>
              </a:ln>
            </p:spPr>
            <p:txBody>
              <a:bodyPr/>
              <a:lstStyle/>
              <a:p>
                <a:endParaRPr lang="en-US" dirty="0"/>
              </a:p>
            </p:txBody>
          </p:sp>
          <p:sp>
            <p:nvSpPr>
              <p:cNvPr id="56" name="Freeform 30">
                <a:extLst>
                  <a:ext uri="{FF2B5EF4-FFF2-40B4-BE49-F238E27FC236}">
                    <a16:creationId xmlns:a16="http://schemas.microsoft.com/office/drawing/2014/main" id="{A7D8AB7C-723B-4273-9133-BAAA66EA69CF}"/>
                  </a:ext>
                </a:extLst>
              </p:cNvPr>
              <p:cNvSpPr>
                <a:spLocks/>
              </p:cNvSpPr>
              <p:nvPr/>
            </p:nvSpPr>
            <p:spPr bwMode="gray">
              <a:xfrm>
                <a:off x="1283" y="2082"/>
                <a:ext cx="59" cy="109"/>
              </a:xfrm>
              <a:custGeom>
                <a:avLst/>
                <a:gdLst/>
                <a:ahLst/>
                <a:cxnLst>
                  <a:cxn ang="0">
                    <a:pos x="25" y="21"/>
                  </a:cxn>
                  <a:cxn ang="0">
                    <a:pos x="5" y="0"/>
                  </a:cxn>
                  <a:cxn ang="0">
                    <a:pos x="2" y="31"/>
                  </a:cxn>
                  <a:cxn ang="0">
                    <a:pos x="14" y="46"/>
                  </a:cxn>
                  <a:cxn ang="0">
                    <a:pos x="25" y="21"/>
                  </a:cxn>
                </a:cxnLst>
                <a:rect l="0" t="0" r="r" b="b"/>
                <a:pathLst>
                  <a:path w="25" h="46">
                    <a:moveTo>
                      <a:pt x="25" y="21"/>
                    </a:moveTo>
                    <a:cubicBezTo>
                      <a:pt x="5" y="0"/>
                      <a:pt x="5" y="0"/>
                      <a:pt x="5" y="0"/>
                    </a:cubicBezTo>
                    <a:cubicBezTo>
                      <a:pt x="0" y="19"/>
                      <a:pt x="2" y="31"/>
                      <a:pt x="2" y="31"/>
                    </a:cubicBezTo>
                    <a:cubicBezTo>
                      <a:pt x="4" y="36"/>
                      <a:pt x="14" y="46"/>
                      <a:pt x="14" y="46"/>
                    </a:cubicBezTo>
                    <a:cubicBezTo>
                      <a:pt x="15" y="39"/>
                      <a:pt x="25" y="21"/>
                      <a:pt x="25" y="21"/>
                    </a:cubicBezTo>
                    <a:close/>
                  </a:path>
                </a:pathLst>
              </a:custGeom>
              <a:grpFill/>
              <a:ln w="9525">
                <a:noFill/>
                <a:round/>
                <a:headEnd/>
                <a:tailEnd/>
              </a:ln>
            </p:spPr>
            <p:txBody>
              <a:bodyPr/>
              <a:lstStyle/>
              <a:p>
                <a:endParaRPr lang="en-US" dirty="0"/>
              </a:p>
            </p:txBody>
          </p:sp>
        </p:grpSp>
        <p:grpSp>
          <p:nvGrpSpPr>
            <p:cNvPr id="40" name="Gruppieren 102">
              <a:extLst>
                <a:ext uri="{FF2B5EF4-FFF2-40B4-BE49-F238E27FC236}">
                  <a16:creationId xmlns:a16="http://schemas.microsoft.com/office/drawing/2014/main" id="{9720E366-3745-4E33-BECC-89BF5780A0C7}"/>
                </a:ext>
              </a:extLst>
            </p:cNvPr>
            <p:cNvGrpSpPr/>
            <p:nvPr/>
          </p:nvGrpSpPr>
          <p:grpSpPr bwMode="gray">
            <a:xfrm>
              <a:off x="8067415" y="1417386"/>
              <a:ext cx="4047543" cy="2895641"/>
              <a:chOff x="768283" y="1846263"/>
              <a:chExt cx="3636968" cy="2601913"/>
            </a:xfrm>
          </p:grpSpPr>
          <p:grpSp>
            <p:nvGrpSpPr>
              <p:cNvPr id="43" name="Group 26">
                <a:extLst>
                  <a:ext uri="{FF2B5EF4-FFF2-40B4-BE49-F238E27FC236}">
                    <a16:creationId xmlns:a16="http://schemas.microsoft.com/office/drawing/2014/main" id="{D376D677-6AC5-4609-B682-6CB1EEBD4859}"/>
                  </a:ext>
                </a:extLst>
              </p:cNvPr>
              <p:cNvGrpSpPr>
                <a:grpSpLocks/>
              </p:cNvGrpSpPr>
              <p:nvPr/>
            </p:nvGrpSpPr>
            <p:grpSpPr bwMode="gray">
              <a:xfrm>
                <a:off x="3011425" y="3509965"/>
                <a:ext cx="1393826" cy="666751"/>
                <a:chOff x="3794" y="2211"/>
                <a:chExt cx="878" cy="420"/>
              </a:xfrm>
            </p:grpSpPr>
            <p:sp>
              <p:nvSpPr>
                <p:cNvPr id="48" name="Freeform 10">
                  <a:extLst>
                    <a:ext uri="{FF2B5EF4-FFF2-40B4-BE49-F238E27FC236}">
                      <a16:creationId xmlns:a16="http://schemas.microsoft.com/office/drawing/2014/main" id="{AED12773-0F5A-4F4E-8E95-4654F85FE624}"/>
                    </a:ext>
                  </a:extLst>
                </p:cNvPr>
                <p:cNvSpPr>
                  <a:spLocks/>
                </p:cNvSpPr>
                <p:nvPr/>
              </p:nvSpPr>
              <p:spPr bwMode="gray">
                <a:xfrm rot="17690635">
                  <a:off x="4209" y="2168"/>
                  <a:ext cx="244" cy="682"/>
                </a:xfrm>
                <a:custGeom>
                  <a:avLst/>
                  <a:gdLst/>
                  <a:ahLst/>
                  <a:cxnLst>
                    <a:cxn ang="0">
                      <a:pos x="0" y="0"/>
                    </a:cxn>
                    <a:cxn ang="0">
                      <a:pos x="0" y="3016"/>
                    </a:cxn>
                    <a:cxn ang="0">
                      <a:pos x="250" y="3116"/>
                    </a:cxn>
                    <a:cxn ang="0">
                      <a:pos x="500" y="3016"/>
                    </a:cxn>
                    <a:cxn ang="0">
                      <a:pos x="500" y="0"/>
                    </a:cxn>
                    <a:cxn ang="0">
                      <a:pos x="0" y="0"/>
                    </a:cxn>
                  </a:cxnLst>
                  <a:rect l="0" t="0" r="r" b="b"/>
                  <a:pathLst>
                    <a:path w="500" h="3116">
                      <a:moveTo>
                        <a:pt x="0" y="0"/>
                      </a:moveTo>
                      <a:cubicBezTo>
                        <a:pt x="0" y="3016"/>
                        <a:pt x="0" y="3016"/>
                        <a:pt x="0" y="3016"/>
                      </a:cubicBezTo>
                      <a:cubicBezTo>
                        <a:pt x="0" y="3071"/>
                        <a:pt x="112" y="3116"/>
                        <a:pt x="250" y="3116"/>
                      </a:cubicBezTo>
                      <a:cubicBezTo>
                        <a:pt x="388" y="3116"/>
                        <a:pt x="500" y="3071"/>
                        <a:pt x="500" y="3016"/>
                      </a:cubicBezTo>
                      <a:cubicBezTo>
                        <a:pt x="500" y="0"/>
                        <a:pt x="500" y="0"/>
                        <a:pt x="500" y="0"/>
                      </a:cubicBezTo>
                      <a:lnTo>
                        <a:pt x="0" y="0"/>
                      </a:lnTo>
                      <a:close/>
                    </a:path>
                  </a:pathLst>
                </a:custGeom>
                <a:gradFill flip="none" rotWithShape="1">
                  <a:gsLst>
                    <a:gs pos="0">
                      <a:srgbClr val="000000"/>
                    </a:gs>
                    <a:gs pos="27000">
                      <a:srgbClr val="646464"/>
                    </a:gs>
                    <a:gs pos="100000">
                      <a:srgbClr val="000000"/>
                    </a:gs>
                  </a:gsLst>
                  <a:lin ang="10800000" scaled="1"/>
                  <a:tileRect/>
                </a:gradFill>
                <a:ln w="9525" cap="flat" cmpd="sng">
                  <a:noFill/>
                  <a:prstDash val="solid"/>
                  <a:round/>
                  <a:headEnd type="none" w="med" len="med"/>
                  <a:tailEnd type="none" w="med" len="med"/>
                </a:ln>
                <a:effectLst/>
              </p:spPr>
              <p:txBody>
                <a:bodyPr/>
                <a:lstStyle/>
                <a:p>
                  <a:endParaRPr lang="en-US" dirty="0"/>
                </a:p>
              </p:txBody>
            </p:sp>
            <p:grpSp>
              <p:nvGrpSpPr>
                <p:cNvPr id="49" name="Group 11">
                  <a:extLst>
                    <a:ext uri="{FF2B5EF4-FFF2-40B4-BE49-F238E27FC236}">
                      <a16:creationId xmlns:a16="http://schemas.microsoft.com/office/drawing/2014/main" id="{1F97E183-C7CF-4883-870C-835E1E4F5C63}"/>
                    </a:ext>
                  </a:extLst>
                </p:cNvPr>
                <p:cNvGrpSpPr>
                  <a:grpSpLocks/>
                </p:cNvGrpSpPr>
                <p:nvPr/>
              </p:nvGrpSpPr>
              <p:grpSpPr bwMode="gray">
                <a:xfrm rot="-3909365">
                  <a:off x="3844" y="2161"/>
                  <a:ext cx="247" cy="348"/>
                  <a:chOff x="4098" y="2365"/>
                  <a:chExt cx="220" cy="309"/>
                </a:xfrm>
              </p:grpSpPr>
              <p:sp>
                <p:nvSpPr>
                  <p:cNvPr id="50" name="Freeform 12">
                    <a:extLst>
                      <a:ext uri="{FF2B5EF4-FFF2-40B4-BE49-F238E27FC236}">
                        <a16:creationId xmlns:a16="http://schemas.microsoft.com/office/drawing/2014/main" id="{7167FA96-110D-4691-A36D-115441645CFD}"/>
                      </a:ext>
                    </a:extLst>
                  </p:cNvPr>
                  <p:cNvSpPr>
                    <a:spLocks/>
                  </p:cNvSpPr>
                  <p:nvPr/>
                </p:nvSpPr>
                <p:spPr bwMode="gray">
                  <a:xfrm>
                    <a:off x="4098" y="2570"/>
                    <a:ext cx="220" cy="104"/>
                  </a:xfrm>
                  <a:custGeom>
                    <a:avLst/>
                    <a:gdLst/>
                    <a:ahLst/>
                    <a:cxnLst>
                      <a:cxn ang="0">
                        <a:pos x="0" y="0"/>
                      </a:cxn>
                      <a:cxn ang="0">
                        <a:pos x="0" y="19"/>
                      </a:cxn>
                      <a:cxn ang="0">
                        <a:pos x="55" y="33"/>
                      </a:cxn>
                      <a:cxn ang="0">
                        <a:pos x="109" y="19"/>
                      </a:cxn>
                      <a:cxn ang="0">
                        <a:pos x="109" y="0"/>
                      </a:cxn>
                      <a:cxn ang="0">
                        <a:pos x="0" y="0"/>
                      </a:cxn>
                    </a:cxnLst>
                    <a:rect l="0" t="0" r="r" b="b"/>
                    <a:pathLst>
                      <a:path w="109" h="33">
                        <a:moveTo>
                          <a:pt x="0" y="0"/>
                        </a:moveTo>
                        <a:cubicBezTo>
                          <a:pt x="0" y="19"/>
                          <a:pt x="0" y="19"/>
                          <a:pt x="0" y="19"/>
                        </a:cubicBezTo>
                        <a:cubicBezTo>
                          <a:pt x="0" y="26"/>
                          <a:pt x="25" y="33"/>
                          <a:pt x="55" y="33"/>
                        </a:cubicBezTo>
                        <a:cubicBezTo>
                          <a:pt x="85" y="33"/>
                          <a:pt x="109" y="26"/>
                          <a:pt x="109" y="19"/>
                        </a:cubicBezTo>
                        <a:cubicBezTo>
                          <a:pt x="109" y="0"/>
                          <a:pt x="109" y="0"/>
                          <a:pt x="109" y="0"/>
                        </a:cubicBezTo>
                        <a:lnTo>
                          <a:pt x="0" y="0"/>
                        </a:lnTo>
                        <a:close/>
                      </a:path>
                    </a:pathLst>
                  </a:custGeom>
                  <a:gradFill rotWithShape="1">
                    <a:gsLst>
                      <a:gs pos="0">
                        <a:srgbClr val="AEAEAE">
                          <a:gamma/>
                          <a:shade val="46275"/>
                          <a:invGamma/>
                        </a:srgbClr>
                      </a:gs>
                      <a:gs pos="50000">
                        <a:srgbClr val="AEAEAE"/>
                      </a:gs>
                      <a:gs pos="100000">
                        <a:srgbClr val="AEAEAE">
                          <a:gamma/>
                          <a:shade val="46275"/>
                          <a:invGamma/>
                        </a:srgbClr>
                      </a:gs>
                    </a:gsLst>
                    <a:lin ang="0" scaled="1"/>
                  </a:gradFill>
                  <a:ln w="9525" cap="flat" cmpd="sng">
                    <a:noFill/>
                    <a:prstDash val="solid"/>
                    <a:round/>
                    <a:headEnd type="none" w="med" len="med"/>
                    <a:tailEnd type="none" w="med" len="med"/>
                  </a:ln>
                  <a:effectLst/>
                </p:spPr>
                <p:txBody>
                  <a:bodyPr/>
                  <a:lstStyle/>
                  <a:p>
                    <a:endParaRPr lang="en-US" dirty="0"/>
                  </a:p>
                </p:txBody>
              </p:sp>
              <p:sp>
                <p:nvSpPr>
                  <p:cNvPr id="51" name="Oval 13">
                    <a:extLst>
                      <a:ext uri="{FF2B5EF4-FFF2-40B4-BE49-F238E27FC236}">
                        <a16:creationId xmlns:a16="http://schemas.microsoft.com/office/drawing/2014/main" id="{0A440582-D72B-4284-A119-1C867F4A8444}"/>
                      </a:ext>
                    </a:extLst>
                  </p:cNvPr>
                  <p:cNvSpPr>
                    <a:spLocks noChangeArrowheads="1"/>
                  </p:cNvSpPr>
                  <p:nvPr/>
                </p:nvSpPr>
                <p:spPr bwMode="gray">
                  <a:xfrm>
                    <a:off x="4098" y="2526"/>
                    <a:ext cx="220" cy="88"/>
                  </a:xfrm>
                  <a:prstGeom prst="ellipse">
                    <a:avLst/>
                  </a:prstGeom>
                  <a:gradFill rotWithShape="1">
                    <a:gsLst>
                      <a:gs pos="0">
                        <a:srgbClr val="AEAEAE">
                          <a:gamma/>
                          <a:shade val="46275"/>
                          <a:invGamma/>
                        </a:srgbClr>
                      </a:gs>
                      <a:gs pos="100000">
                        <a:srgbClr val="AEAEAE"/>
                      </a:gs>
                    </a:gsLst>
                    <a:path path="shape">
                      <a:fillToRect l="50000" t="50000" r="50000" b="50000"/>
                    </a:path>
                  </a:gradFill>
                  <a:ln w="9525" algn="ctr">
                    <a:noFill/>
                    <a:round/>
                    <a:headEnd/>
                    <a:tailEnd/>
                  </a:ln>
                  <a:effectLst/>
                </p:spPr>
                <p:txBody>
                  <a:bodyPr/>
                  <a:lstStyle/>
                  <a:p>
                    <a:endParaRPr lang="en-US" dirty="0"/>
                  </a:p>
                </p:txBody>
              </p:sp>
              <p:sp>
                <p:nvSpPr>
                  <p:cNvPr id="52" name="Freeform 14">
                    <a:extLst>
                      <a:ext uri="{FF2B5EF4-FFF2-40B4-BE49-F238E27FC236}">
                        <a16:creationId xmlns:a16="http://schemas.microsoft.com/office/drawing/2014/main" id="{46666945-CE4A-4ED3-9445-04D13CF68661}"/>
                      </a:ext>
                    </a:extLst>
                  </p:cNvPr>
                  <p:cNvSpPr>
                    <a:spLocks/>
                  </p:cNvSpPr>
                  <p:nvPr/>
                </p:nvSpPr>
                <p:spPr bwMode="gray">
                  <a:xfrm>
                    <a:off x="4143" y="2432"/>
                    <a:ext cx="130" cy="163"/>
                  </a:xfrm>
                  <a:custGeom>
                    <a:avLst/>
                    <a:gdLst/>
                    <a:ahLst/>
                    <a:cxnLst>
                      <a:cxn ang="0">
                        <a:pos x="77" y="0"/>
                      </a:cxn>
                      <a:cxn ang="0">
                        <a:pos x="8" y="0"/>
                      </a:cxn>
                      <a:cxn ang="0">
                        <a:pos x="0" y="41"/>
                      </a:cxn>
                      <a:cxn ang="0">
                        <a:pos x="43" y="52"/>
                      </a:cxn>
                      <a:cxn ang="0">
                        <a:pos x="85" y="41"/>
                      </a:cxn>
                      <a:cxn ang="0">
                        <a:pos x="77" y="0"/>
                      </a:cxn>
                    </a:cxnLst>
                    <a:rect l="0" t="0" r="r" b="b"/>
                    <a:pathLst>
                      <a:path w="85" h="52">
                        <a:moveTo>
                          <a:pt x="77" y="0"/>
                        </a:moveTo>
                        <a:cubicBezTo>
                          <a:pt x="8" y="0"/>
                          <a:pt x="8" y="0"/>
                          <a:pt x="8" y="0"/>
                        </a:cubicBezTo>
                        <a:cubicBezTo>
                          <a:pt x="0" y="41"/>
                          <a:pt x="0" y="41"/>
                          <a:pt x="0" y="41"/>
                        </a:cubicBezTo>
                        <a:cubicBezTo>
                          <a:pt x="0" y="47"/>
                          <a:pt x="19" y="52"/>
                          <a:pt x="43" y="52"/>
                        </a:cubicBezTo>
                        <a:cubicBezTo>
                          <a:pt x="66" y="52"/>
                          <a:pt x="85" y="47"/>
                          <a:pt x="85" y="41"/>
                        </a:cubicBezTo>
                        <a:lnTo>
                          <a:pt x="77" y="0"/>
                        </a:lnTo>
                        <a:close/>
                      </a:path>
                    </a:pathLst>
                  </a:custGeom>
                  <a:gradFill rotWithShape="1">
                    <a:gsLst>
                      <a:gs pos="0">
                        <a:srgbClr val="AEAEAE">
                          <a:gamma/>
                          <a:shade val="26275"/>
                          <a:invGamma/>
                        </a:srgbClr>
                      </a:gs>
                      <a:gs pos="50000">
                        <a:srgbClr val="AEAEAE"/>
                      </a:gs>
                      <a:gs pos="100000">
                        <a:srgbClr val="AEAEAE">
                          <a:gamma/>
                          <a:shade val="26275"/>
                          <a:invGamma/>
                        </a:srgbClr>
                      </a:gs>
                    </a:gsLst>
                    <a:lin ang="0" scaled="1"/>
                  </a:gradFill>
                  <a:ln w="9525" cap="flat" cmpd="sng">
                    <a:noFill/>
                    <a:prstDash val="solid"/>
                    <a:round/>
                    <a:headEnd type="none" w="med" len="med"/>
                    <a:tailEnd type="none" w="med" len="med"/>
                  </a:ln>
                  <a:effectLst/>
                </p:spPr>
                <p:txBody>
                  <a:bodyPr/>
                  <a:lstStyle/>
                  <a:p>
                    <a:endParaRPr lang="en-US" dirty="0"/>
                  </a:p>
                </p:txBody>
              </p:sp>
              <p:sp>
                <p:nvSpPr>
                  <p:cNvPr id="53" name="Freeform 15">
                    <a:extLst>
                      <a:ext uri="{FF2B5EF4-FFF2-40B4-BE49-F238E27FC236}">
                        <a16:creationId xmlns:a16="http://schemas.microsoft.com/office/drawing/2014/main" id="{1D430894-9D93-4599-B729-D126458B24F6}"/>
                      </a:ext>
                    </a:extLst>
                  </p:cNvPr>
                  <p:cNvSpPr>
                    <a:spLocks/>
                  </p:cNvSpPr>
                  <p:nvPr/>
                </p:nvSpPr>
                <p:spPr bwMode="gray">
                  <a:xfrm>
                    <a:off x="4120" y="2400"/>
                    <a:ext cx="178" cy="85"/>
                  </a:xfrm>
                  <a:custGeom>
                    <a:avLst/>
                    <a:gdLst/>
                    <a:ahLst/>
                    <a:cxnLst>
                      <a:cxn ang="0">
                        <a:pos x="0" y="0"/>
                      </a:cxn>
                      <a:cxn ang="0">
                        <a:pos x="0" y="16"/>
                      </a:cxn>
                      <a:cxn ang="0">
                        <a:pos x="44" y="27"/>
                      </a:cxn>
                      <a:cxn ang="0">
                        <a:pos x="88" y="16"/>
                      </a:cxn>
                      <a:cxn ang="0">
                        <a:pos x="88" y="0"/>
                      </a:cxn>
                      <a:cxn ang="0">
                        <a:pos x="0" y="0"/>
                      </a:cxn>
                    </a:cxnLst>
                    <a:rect l="0" t="0" r="r" b="b"/>
                    <a:pathLst>
                      <a:path w="88" h="27">
                        <a:moveTo>
                          <a:pt x="0" y="0"/>
                        </a:moveTo>
                        <a:cubicBezTo>
                          <a:pt x="0" y="16"/>
                          <a:pt x="0" y="16"/>
                          <a:pt x="0" y="16"/>
                        </a:cubicBezTo>
                        <a:cubicBezTo>
                          <a:pt x="0" y="22"/>
                          <a:pt x="20" y="27"/>
                          <a:pt x="44" y="27"/>
                        </a:cubicBezTo>
                        <a:cubicBezTo>
                          <a:pt x="68" y="27"/>
                          <a:pt x="88" y="22"/>
                          <a:pt x="88" y="16"/>
                        </a:cubicBezTo>
                        <a:cubicBezTo>
                          <a:pt x="88" y="0"/>
                          <a:pt x="88" y="0"/>
                          <a:pt x="88" y="0"/>
                        </a:cubicBezTo>
                        <a:lnTo>
                          <a:pt x="0" y="0"/>
                        </a:lnTo>
                        <a:close/>
                      </a:path>
                    </a:pathLst>
                  </a:custGeom>
                  <a:gradFill rotWithShape="1">
                    <a:gsLst>
                      <a:gs pos="0">
                        <a:srgbClr val="AEAEAE">
                          <a:gamma/>
                          <a:shade val="46275"/>
                          <a:invGamma/>
                        </a:srgbClr>
                      </a:gs>
                      <a:gs pos="50000">
                        <a:srgbClr val="AEAEAE"/>
                      </a:gs>
                      <a:gs pos="100000">
                        <a:srgbClr val="AEAEAE">
                          <a:gamma/>
                          <a:shade val="46275"/>
                          <a:invGamma/>
                        </a:srgbClr>
                      </a:gs>
                    </a:gsLst>
                    <a:lin ang="0" scaled="1"/>
                  </a:gradFill>
                  <a:ln w="9525" cap="flat" cmpd="sng">
                    <a:noFill/>
                    <a:prstDash val="solid"/>
                    <a:round/>
                    <a:headEnd type="none" w="med" len="med"/>
                    <a:tailEnd type="none" w="med" len="med"/>
                  </a:ln>
                  <a:effectLst/>
                </p:spPr>
                <p:txBody>
                  <a:bodyPr/>
                  <a:lstStyle/>
                  <a:p>
                    <a:endParaRPr lang="en-US" dirty="0"/>
                  </a:p>
                </p:txBody>
              </p:sp>
              <p:sp>
                <p:nvSpPr>
                  <p:cNvPr id="54" name="Oval 16">
                    <a:extLst>
                      <a:ext uri="{FF2B5EF4-FFF2-40B4-BE49-F238E27FC236}">
                        <a16:creationId xmlns:a16="http://schemas.microsoft.com/office/drawing/2014/main" id="{F0BC6843-C85D-43DF-95AA-8DC89985BA24}"/>
                      </a:ext>
                    </a:extLst>
                  </p:cNvPr>
                  <p:cNvSpPr>
                    <a:spLocks noChangeArrowheads="1"/>
                  </p:cNvSpPr>
                  <p:nvPr/>
                </p:nvSpPr>
                <p:spPr bwMode="gray">
                  <a:xfrm>
                    <a:off x="4120" y="2365"/>
                    <a:ext cx="178" cy="72"/>
                  </a:xfrm>
                  <a:prstGeom prst="ellipse">
                    <a:avLst/>
                  </a:prstGeom>
                  <a:gradFill rotWithShape="1">
                    <a:gsLst>
                      <a:gs pos="0">
                        <a:srgbClr val="AEAEAE">
                          <a:gamma/>
                          <a:shade val="46275"/>
                          <a:invGamma/>
                        </a:srgbClr>
                      </a:gs>
                      <a:gs pos="100000">
                        <a:srgbClr val="AEAEAE"/>
                      </a:gs>
                    </a:gsLst>
                    <a:path path="shape">
                      <a:fillToRect l="50000" t="50000" r="50000" b="50000"/>
                    </a:path>
                  </a:gradFill>
                  <a:ln w="9525" algn="ctr">
                    <a:noFill/>
                    <a:round/>
                    <a:headEnd/>
                    <a:tailEnd/>
                  </a:ln>
                  <a:effectLst/>
                </p:spPr>
                <p:txBody>
                  <a:bodyPr/>
                  <a:lstStyle/>
                  <a:p>
                    <a:endParaRPr lang="en-US" dirty="0"/>
                  </a:p>
                </p:txBody>
              </p:sp>
            </p:grpSp>
          </p:grpSp>
          <p:grpSp>
            <p:nvGrpSpPr>
              <p:cNvPr id="44" name="Group 17">
                <a:extLst>
                  <a:ext uri="{FF2B5EF4-FFF2-40B4-BE49-F238E27FC236}">
                    <a16:creationId xmlns:a16="http://schemas.microsoft.com/office/drawing/2014/main" id="{65B7E53C-4E6F-4CEB-BF79-3B62B166F802}"/>
                  </a:ext>
                </a:extLst>
              </p:cNvPr>
              <p:cNvGrpSpPr>
                <a:grpSpLocks/>
              </p:cNvGrpSpPr>
              <p:nvPr/>
            </p:nvGrpSpPr>
            <p:grpSpPr bwMode="gray">
              <a:xfrm>
                <a:off x="768283" y="1846263"/>
                <a:ext cx="2551113" cy="2601913"/>
                <a:chOff x="2381" y="1163"/>
                <a:chExt cx="1607" cy="1639"/>
              </a:xfrm>
            </p:grpSpPr>
            <p:sp>
              <p:nvSpPr>
                <p:cNvPr id="45" name="Freeform 19">
                  <a:extLst>
                    <a:ext uri="{FF2B5EF4-FFF2-40B4-BE49-F238E27FC236}">
                      <a16:creationId xmlns:a16="http://schemas.microsoft.com/office/drawing/2014/main" id="{5B93B212-3654-49EE-B493-DB9272FEA8AF}"/>
                    </a:ext>
                  </a:extLst>
                </p:cNvPr>
                <p:cNvSpPr>
                  <a:spLocks noEditPoints="1"/>
                </p:cNvSpPr>
                <p:nvPr/>
              </p:nvSpPr>
              <p:spPr bwMode="gray">
                <a:xfrm flipH="1">
                  <a:off x="2389" y="1163"/>
                  <a:ext cx="1599" cy="1560"/>
                </a:xfrm>
                <a:custGeom>
                  <a:avLst/>
                  <a:gdLst/>
                  <a:ahLst/>
                  <a:cxnLst>
                    <a:cxn ang="0">
                      <a:pos x="563" y="217"/>
                    </a:cxn>
                    <a:cxn ang="0">
                      <a:pos x="241" y="35"/>
                    </a:cxn>
                    <a:cxn ang="0">
                      <a:pos x="30" y="345"/>
                    </a:cxn>
                    <a:cxn ang="0">
                      <a:pos x="351" y="526"/>
                    </a:cxn>
                    <a:cxn ang="0">
                      <a:pos x="466" y="471"/>
                    </a:cxn>
                    <a:cxn ang="0">
                      <a:pos x="547" y="368"/>
                    </a:cxn>
                    <a:cxn ang="0">
                      <a:pos x="547" y="367"/>
                    </a:cxn>
                    <a:cxn ang="0">
                      <a:pos x="548" y="364"/>
                    </a:cxn>
                    <a:cxn ang="0">
                      <a:pos x="563" y="217"/>
                    </a:cxn>
                    <a:cxn ang="0">
                      <a:pos x="536" y="370"/>
                    </a:cxn>
                    <a:cxn ang="0">
                      <a:pos x="535" y="372"/>
                    </a:cxn>
                    <a:cxn ang="0">
                      <a:pos x="534" y="373"/>
                    </a:cxn>
                    <a:cxn ang="0">
                      <a:pos x="459" y="466"/>
                    </a:cxn>
                    <a:cxn ang="0">
                      <a:pos x="351" y="517"/>
                    </a:cxn>
                    <a:cxn ang="0">
                      <a:pos x="48" y="352"/>
                    </a:cxn>
                    <a:cxn ang="0">
                      <a:pos x="247" y="70"/>
                    </a:cxn>
                    <a:cxn ang="0">
                      <a:pos x="549" y="235"/>
                    </a:cxn>
                    <a:cxn ang="0">
                      <a:pos x="536" y="370"/>
                    </a:cxn>
                  </a:cxnLst>
                  <a:rect l="0" t="0" r="r" b="b"/>
                  <a:pathLst>
                    <a:path w="574" h="561">
                      <a:moveTo>
                        <a:pt x="563" y="217"/>
                      </a:moveTo>
                      <a:cubicBezTo>
                        <a:pt x="532" y="81"/>
                        <a:pt x="388" y="0"/>
                        <a:pt x="241" y="35"/>
                      </a:cubicBezTo>
                      <a:cubicBezTo>
                        <a:pt x="94" y="71"/>
                        <a:pt x="0" y="209"/>
                        <a:pt x="30" y="345"/>
                      </a:cubicBezTo>
                      <a:cubicBezTo>
                        <a:pt x="60" y="480"/>
                        <a:pt x="204" y="561"/>
                        <a:pt x="351" y="526"/>
                      </a:cubicBezTo>
                      <a:cubicBezTo>
                        <a:pt x="395" y="516"/>
                        <a:pt x="434" y="496"/>
                        <a:pt x="466" y="471"/>
                      </a:cubicBezTo>
                      <a:cubicBezTo>
                        <a:pt x="500" y="442"/>
                        <a:pt x="528" y="407"/>
                        <a:pt x="547" y="368"/>
                      </a:cubicBezTo>
                      <a:cubicBezTo>
                        <a:pt x="547" y="368"/>
                        <a:pt x="547" y="367"/>
                        <a:pt x="547" y="367"/>
                      </a:cubicBezTo>
                      <a:cubicBezTo>
                        <a:pt x="547" y="366"/>
                        <a:pt x="548" y="365"/>
                        <a:pt x="548" y="364"/>
                      </a:cubicBezTo>
                      <a:cubicBezTo>
                        <a:pt x="568" y="318"/>
                        <a:pt x="574" y="268"/>
                        <a:pt x="563" y="217"/>
                      </a:cubicBezTo>
                      <a:close/>
                      <a:moveTo>
                        <a:pt x="536" y="370"/>
                      </a:moveTo>
                      <a:cubicBezTo>
                        <a:pt x="535" y="370"/>
                        <a:pt x="535" y="371"/>
                        <a:pt x="535" y="372"/>
                      </a:cubicBezTo>
                      <a:cubicBezTo>
                        <a:pt x="535" y="372"/>
                        <a:pt x="534" y="372"/>
                        <a:pt x="534" y="373"/>
                      </a:cubicBezTo>
                      <a:cubicBezTo>
                        <a:pt x="517" y="408"/>
                        <a:pt x="491" y="440"/>
                        <a:pt x="459" y="466"/>
                      </a:cubicBezTo>
                      <a:cubicBezTo>
                        <a:pt x="428" y="490"/>
                        <a:pt x="391" y="507"/>
                        <a:pt x="351" y="517"/>
                      </a:cubicBezTo>
                      <a:cubicBezTo>
                        <a:pt x="212" y="549"/>
                        <a:pt x="77" y="475"/>
                        <a:pt x="48" y="352"/>
                      </a:cubicBezTo>
                      <a:cubicBezTo>
                        <a:pt x="20" y="228"/>
                        <a:pt x="109" y="102"/>
                        <a:pt x="247" y="70"/>
                      </a:cubicBezTo>
                      <a:cubicBezTo>
                        <a:pt x="385" y="38"/>
                        <a:pt x="521" y="112"/>
                        <a:pt x="549" y="235"/>
                      </a:cubicBezTo>
                      <a:cubicBezTo>
                        <a:pt x="560" y="281"/>
                        <a:pt x="554" y="328"/>
                        <a:pt x="536" y="370"/>
                      </a:cubicBezTo>
                      <a:close/>
                    </a:path>
                  </a:pathLst>
                </a:custGeom>
                <a:gradFill rotWithShape="1">
                  <a:gsLst>
                    <a:gs pos="0">
                      <a:srgbClr val="DBDBDB">
                        <a:gamma/>
                        <a:shade val="46275"/>
                        <a:invGamma/>
                      </a:srgbClr>
                    </a:gs>
                    <a:gs pos="50000">
                      <a:srgbClr val="DBDBDB"/>
                    </a:gs>
                    <a:gs pos="100000">
                      <a:srgbClr val="DBDBDB">
                        <a:gamma/>
                        <a:shade val="46275"/>
                        <a:invGamma/>
                      </a:srgbClr>
                    </a:gs>
                  </a:gsLst>
                  <a:lin ang="0" scaled="1"/>
                </a:gradFill>
                <a:ln w="9525">
                  <a:noFill/>
                  <a:round/>
                  <a:headEnd/>
                  <a:tailEnd/>
                </a:ln>
              </p:spPr>
              <p:txBody>
                <a:bodyPr/>
                <a:lstStyle/>
                <a:p>
                  <a:endParaRPr lang="en-US" dirty="0"/>
                </a:p>
              </p:txBody>
            </p:sp>
            <p:sp>
              <p:nvSpPr>
                <p:cNvPr id="46" name="Freeform 20">
                  <a:extLst>
                    <a:ext uri="{FF2B5EF4-FFF2-40B4-BE49-F238E27FC236}">
                      <a16:creationId xmlns:a16="http://schemas.microsoft.com/office/drawing/2014/main" id="{4516AD4D-2D68-41F1-9A0A-48E535FFAD19}"/>
                    </a:ext>
                  </a:extLst>
                </p:cNvPr>
                <p:cNvSpPr>
                  <a:spLocks noEditPoints="1"/>
                </p:cNvSpPr>
                <p:nvPr/>
              </p:nvSpPr>
              <p:spPr bwMode="gray">
                <a:xfrm flipH="1">
                  <a:off x="2381" y="1229"/>
                  <a:ext cx="1587" cy="1573"/>
                </a:xfrm>
                <a:custGeom>
                  <a:avLst/>
                  <a:gdLst/>
                  <a:ahLst/>
                  <a:cxnLst>
                    <a:cxn ang="0">
                      <a:pos x="559" y="218"/>
                    </a:cxn>
                    <a:cxn ang="0">
                      <a:pos x="240" y="35"/>
                    </a:cxn>
                    <a:cxn ang="0">
                      <a:pos x="30" y="346"/>
                    </a:cxn>
                    <a:cxn ang="0">
                      <a:pos x="349" y="529"/>
                    </a:cxn>
                    <a:cxn ang="0">
                      <a:pos x="463" y="473"/>
                    </a:cxn>
                    <a:cxn ang="0">
                      <a:pos x="543" y="370"/>
                    </a:cxn>
                    <a:cxn ang="0">
                      <a:pos x="544" y="369"/>
                    </a:cxn>
                    <a:cxn ang="0">
                      <a:pos x="545" y="366"/>
                    </a:cxn>
                    <a:cxn ang="0">
                      <a:pos x="559" y="218"/>
                    </a:cxn>
                    <a:cxn ang="0">
                      <a:pos x="529" y="346"/>
                    </a:cxn>
                    <a:cxn ang="0">
                      <a:pos x="528" y="348"/>
                    </a:cxn>
                    <a:cxn ang="0">
                      <a:pos x="527" y="349"/>
                    </a:cxn>
                    <a:cxn ang="0">
                      <a:pos x="452" y="442"/>
                    </a:cxn>
                    <a:cxn ang="0">
                      <a:pos x="344" y="493"/>
                    </a:cxn>
                    <a:cxn ang="0">
                      <a:pos x="41" y="328"/>
                    </a:cxn>
                    <a:cxn ang="0">
                      <a:pos x="240" y="46"/>
                    </a:cxn>
                    <a:cxn ang="0">
                      <a:pos x="542" y="211"/>
                    </a:cxn>
                    <a:cxn ang="0">
                      <a:pos x="529" y="346"/>
                    </a:cxn>
                  </a:cxnLst>
                  <a:rect l="0" t="0" r="r" b="b"/>
                  <a:pathLst>
                    <a:path w="570" h="565">
                      <a:moveTo>
                        <a:pt x="559" y="218"/>
                      </a:moveTo>
                      <a:cubicBezTo>
                        <a:pt x="529" y="82"/>
                        <a:pt x="386" y="0"/>
                        <a:pt x="240" y="35"/>
                      </a:cubicBezTo>
                      <a:cubicBezTo>
                        <a:pt x="94" y="71"/>
                        <a:pt x="0" y="210"/>
                        <a:pt x="30" y="346"/>
                      </a:cubicBezTo>
                      <a:cubicBezTo>
                        <a:pt x="60" y="483"/>
                        <a:pt x="203" y="565"/>
                        <a:pt x="349" y="529"/>
                      </a:cubicBezTo>
                      <a:cubicBezTo>
                        <a:pt x="392" y="519"/>
                        <a:pt x="431" y="499"/>
                        <a:pt x="463" y="473"/>
                      </a:cubicBezTo>
                      <a:cubicBezTo>
                        <a:pt x="497" y="445"/>
                        <a:pt x="525" y="409"/>
                        <a:pt x="543" y="370"/>
                      </a:cubicBezTo>
                      <a:cubicBezTo>
                        <a:pt x="543" y="370"/>
                        <a:pt x="543" y="369"/>
                        <a:pt x="544" y="369"/>
                      </a:cubicBezTo>
                      <a:cubicBezTo>
                        <a:pt x="544" y="368"/>
                        <a:pt x="544" y="367"/>
                        <a:pt x="545" y="366"/>
                      </a:cubicBezTo>
                      <a:cubicBezTo>
                        <a:pt x="564" y="320"/>
                        <a:pt x="570" y="269"/>
                        <a:pt x="559" y="218"/>
                      </a:cubicBezTo>
                      <a:close/>
                      <a:moveTo>
                        <a:pt x="529" y="346"/>
                      </a:moveTo>
                      <a:cubicBezTo>
                        <a:pt x="528" y="346"/>
                        <a:pt x="528" y="347"/>
                        <a:pt x="528" y="348"/>
                      </a:cubicBezTo>
                      <a:cubicBezTo>
                        <a:pt x="528" y="348"/>
                        <a:pt x="527" y="348"/>
                        <a:pt x="527" y="349"/>
                      </a:cubicBezTo>
                      <a:cubicBezTo>
                        <a:pt x="510" y="384"/>
                        <a:pt x="484" y="416"/>
                        <a:pt x="452" y="442"/>
                      </a:cubicBezTo>
                      <a:cubicBezTo>
                        <a:pt x="421" y="466"/>
                        <a:pt x="384" y="483"/>
                        <a:pt x="344" y="493"/>
                      </a:cubicBezTo>
                      <a:cubicBezTo>
                        <a:pt x="205" y="525"/>
                        <a:pt x="70" y="451"/>
                        <a:pt x="41" y="328"/>
                      </a:cubicBezTo>
                      <a:cubicBezTo>
                        <a:pt x="13" y="204"/>
                        <a:pt x="102" y="78"/>
                        <a:pt x="240" y="46"/>
                      </a:cubicBezTo>
                      <a:cubicBezTo>
                        <a:pt x="378" y="14"/>
                        <a:pt x="514" y="88"/>
                        <a:pt x="542" y="211"/>
                      </a:cubicBezTo>
                      <a:cubicBezTo>
                        <a:pt x="553" y="257"/>
                        <a:pt x="547" y="304"/>
                        <a:pt x="529" y="346"/>
                      </a:cubicBezTo>
                      <a:close/>
                    </a:path>
                  </a:pathLst>
                </a:custGeom>
                <a:gradFill rotWithShape="1">
                  <a:gsLst>
                    <a:gs pos="0">
                      <a:srgbClr val="C9C9C9"/>
                    </a:gs>
                    <a:gs pos="50000">
                      <a:srgbClr val="C9C9C9">
                        <a:gamma/>
                        <a:shade val="46275"/>
                        <a:invGamma/>
                      </a:srgbClr>
                    </a:gs>
                    <a:gs pos="100000">
                      <a:srgbClr val="C9C9C9"/>
                    </a:gs>
                  </a:gsLst>
                  <a:lin ang="0" scaled="1"/>
                </a:gradFill>
                <a:ln w="9525">
                  <a:noFill/>
                  <a:round/>
                  <a:headEnd/>
                  <a:tailEnd/>
                </a:ln>
              </p:spPr>
              <p:txBody>
                <a:bodyPr/>
                <a:lstStyle/>
                <a:p>
                  <a:endParaRPr lang="en-US" dirty="0"/>
                </a:p>
              </p:txBody>
            </p:sp>
            <p:sp>
              <p:nvSpPr>
                <p:cNvPr id="47" name="Freeform 21">
                  <a:extLst>
                    <a:ext uri="{FF2B5EF4-FFF2-40B4-BE49-F238E27FC236}">
                      <a16:creationId xmlns:a16="http://schemas.microsoft.com/office/drawing/2014/main" id="{9CA0141C-384F-4862-9148-77DAF3BD90E1}"/>
                    </a:ext>
                  </a:extLst>
                </p:cNvPr>
                <p:cNvSpPr>
                  <a:spLocks/>
                </p:cNvSpPr>
                <p:nvPr/>
              </p:nvSpPr>
              <p:spPr bwMode="gray">
                <a:xfrm flipH="1">
                  <a:off x="2408" y="1786"/>
                  <a:ext cx="1463" cy="982"/>
                </a:xfrm>
                <a:custGeom>
                  <a:avLst/>
                  <a:gdLst/>
                  <a:ahLst/>
                  <a:cxnLst>
                    <a:cxn ang="0">
                      <a:pos x="514" y="31"/>
                    </a:cxn>
                    <a:cxn ang="0">
                      <a:pos x="504" y="0"/>
                    </a:cxn>
                    <a:cxn ang="0">
                      <a:pos x="507" y="11"/>
                    </a:cxn>
                    <a:cxn ang="0">
                      <a:pos x="494" y="146"/>
                    </a:cxn>
                    <a:cxn ang="0">
                      <a:pos x="493" y="148"/>
                    </a:cxn>
                    <a:cxn ang="0">
                      <a:pos x="492" y="149"/>
                    </a:cxn>
                    <a:cxn ang="0">
                      <a:pos x="417" y="242"/>
                    </a:cxn>
                    <a:cxn ang="0">
                      <a:pos x="309" y="293"/>
                    </a:cxn>
                    <a:cxn ang="0">
                      <a:pos x="6" y="128"/>
                    </a:cxn>
                    <a:cxn ang="0">
                      <a:pos x="1" y="91"/>
                    </a:cxn>
                    <a:cxn ang="0">
                      <a:pos x="6" y="150"/>
                    </a:cxn>
                    <a:cxn ang="0">
                      <a:pos x="313" y="320"/>
                    </a:cxn>
                    <a:cxn ang="0">
                      <a:pos x="422" y="268"/>
                    </a:cxn>
                    <a:cxn ang="0">
                      <a:pos x="499" y="172"/>
                    </a:cxn>
                    <a:cxn ang="0">
                      <a:pos x="499" y="171"/>
                    </a:cxn>
                    <a:cxn ang="0">
                      <a:pos x="500" y="169"/>
                    </a:cxn>
                    <a:cxn ang="0">
                      <a:pos x="514" y="31"/>
                    </a:cxn>
                  </a:cxnLst>
                  <a:rect l="0" t="0" r="r" b="b"/>
                  <a:pathLst>
                    <a:path w="525" h="353">
                      <a:moveTo>
                        <a:pt x="514" y="31"/>
                      </a:moveTo>
                      <a:cubicBezTo>
                        <a:pt x="512" y="20"/>
                        <a:pt x="508" y="10"/>
                        <a:pt x="504" y="0"/>
                      </a:cubicBezTo>
                      <a:cubicBezTo>
                        <a:pt x="506" y="4"/>
                        <a:pt x="507" y="8"/>
                        <a:pt x="507" y="11"/>
                      </a:cubicBezTo>
                      <a:cubicBezTo>
                        <a:pt x="518" y="57"/>
                        <a:pt x="512" y="104"/>
                        <a:pt x="494" y="146"/>
                      </a:cubicBezTo>
                      <a:cubicBezTo>
                        <a:pt x="493" y="146"/>
                        <a:pt x="493" y="147"/>
                        <a:pt x="493" y="148"/>
                      </a:cubicBezTo>
                      <a:cubicBezTo>
                        <a:pt x="493" y="148"/>
                        <a:pt x="492" y="148"/>
                        <a:pt x="492" y="149"/>
                      </a:cubicBezTo>
                      <a:cubicBezTo>
                        <a:pt x="475" y="184"/>
                        <a:pt x="449" y="216"/>
                        <a:pt x="417" y="242"/>
                      </a:cubicBezTo>
                      <a:cubicBezTo>
                        <a:pt x="386" y="266"/>
                        <a:pt x="349" y="283"/>
                        <a:pt x="309" y="293"/>
                      </a:cubicBezTo>
                      <a:cubicBezTo>
                        <a:pt x="170" y="325"/>
                        <a:pt x="35" y="251"/>
                        <a:pt x="6" y="128"/>
                      </a:cubicBezTo>
                      <a:cubicBezTo>
                        <a:pt x="3" y="115"/>
                        <a:pt x="2" y="103"/>
                        <a:pt x="1" y="91"/>
                      </a:cubicBezTo>
                      <a:cubicBezTo>
                        <a:pt x="0" y="111"/>
                        <a:pt x="2" y="130"/>
                        <a:pt x="6" y="150"/>
                      </a:cubicBezTo>
                      <a:cubicBezTo>
                        <a:pt x="35" y="277"/>
                        <a:pt x="172" y="353"/>
                        <a:pt x="313" y="320"/>
                      </a:cubicBezTo>
                      <a:cubicBezTo>
                        <a:pt x="354" y="310"/>
                        <a:pt x="391" y="292"/>
                        <a:pt x="422" y="268"/>
                      </a:cubicBezTo>
                      <a:cubicBezTo>
                        <a:pt x="455" y="241"/>
                        <a:pt x="481" y="209"/>
                        <a:pt x="499" y="172"/>
                      </a:cubicBezTo>
                      <a:cubicBezTo>
                        <a:pt x="499" y="172"/>
                        <a:pt x="499" y="171"/>
                        <a:pt x="499" y="171"/>
                      </a:cubicBezTo>
                      <a:cubicBezTo>
                        <a:pt x="500" y="170"/>
                        <a:pt x="500" y="169"/>
                        <a:pt x="500" y="169"/>
                      </a:cubicBezTo>
                      <a:cubicBezTo>
                        <a:pt x="519" y="126"/>
                        <a:pt x="525" y="78"/>
                        <a:pt x="514" y="31"/>
                      </a:cubicBezTo>
                      <a:close/>
                    </a:path>
                  </a:pathLst>
                </a:custGeom>
                <a:gradFill rotWithShape="1">
                  <a:gsLst>
                    <a:gs pos="0">
                      <a:srgbClr val="919191">
                        <a:gamma/>
                        <a:shade val="46275"/>
                        <a:invGamma/>
                      </a:srgbClr>
                    </a:gs>
                    <a:gs pos="50000">
                      <a:srgbClr val="919191"/>
                    </a:gs>
                    <a:gs pos="100000">
                      <a:srgbClr val="919191">
                        <a:gamma/>
                        <a:shade val="46275"/>
                        <a:invGamma/>
                      </a:srgbClr>
                    </a:gs>
                  </a:gsLst>
                  <a:lin ang="0" scaled="1"/>
                </a:gradFill>
                <a:ln w="9525">
                  <a:noFill/>
                  <a:round/>
                  <a:headEnd/>
                  <a:tailEnd/>
                </a:ln>
              </p:spPr>
              <p:txBody>
                <a:bodyPr/>
                <a:lstStyle/>
                <a:p>
                  <a:endParaRPr lang="en-US" dirty="0"/>
                </a:p>
              </p:txBody>
            </p:sp>
          </p:grpSp>
        </p:grpSp>
        <p:sp>
          <p:nvSpPr>
            <p:cNvPr id="41" name="AutoShape 45">
              <a:extLst>
                <a:ext uri="{FF2B5EF4-FFF2-40B4-BE49-F238E27FC236}">
                  <a16:creationId xmlns:a16="http://schemas.microsoft.com/office/drawing/2014/main" id="{57790044-742B-4384-BB8B-FD955B41A74F}"/>
                </a:ext>
              </a:extLst>
            </p:cNvPr>
            <p:cNvSpPr>
              <a:spLocks noChangeAspect="1" noChangeArrowheads="1" noTextEdit="1"/>
            </p:cNvSpPr>
            <p:nvPr/>
          </p:nvSpPr>
          <p:spPr bwMode="gray">
            <a:xfrm>
              <a:off x="8861403" y="2040375"/>
              <a:ext cx="1173572" cy="1655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2" name="Picture 3" descr="C:\Users\marc.h\Desktop\Hand.png">
              <a:extLst>
                <a:ext uri="{FF2B5EF4-FFF2-40B4-BE49-F238E27FC236}">
                  <a16:creationId xmlns:a16="http://schemas.microsoft.com/office/drawing/2014/main" id="{90C75618-4E6F-4B00-AA03-EA6DB7EFA09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rcRect r="18258"/>
            <a:stretch/>
          </p:blipFill>
          <p:spPr bwMode="gray">
            <a:xfrm>
              <a:off x="10392706" y="2601136"/>
              <a:ext cx="1797707" cy="3941671"/>
            </a:xfrm>
            <a:prstGeom prst="rect">
              <a:avLst/>
            </a:prstGeom>
            <a:noFill/>
            <a:effectLst>
              <a:outerShdw blurRad="342900" dist="38100" dir="5400000" algn="t" rotWithShape="0">
                <a:prstClr val="black">
                  <a:alpha val="92000"/>
                </a:prstClr>
              </a:outerShdw>
            </a:effectLst>
          </p:spPr>
        </p:pic>
      </p:grpSp>
    </p:spTree>
    <p:extLst>
      <p:ext uri="{BB962C8B-B14F-4D97-AF65-F5344CB8AC3E}">
        <p14:creationId xmlns:p14="http://schemas.microsoft.com/office/powerpoint/2010/main" val="249754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2817" y="302583"/>
            <a:ext cx="9677400" cy="1143000"/>
          </a:xfrm>
        </p:spPr>
        <p:txBody>
          <a:bodyPr/>
          <a:lstStyle/>
          <a:p>
            <a:r>
              <a:rPr lang="de-DE" dirty="0">
                <a:solidFill>
                  <a:schemeClr val="tx2"/>
                </a:solidFill>
              </a:rPr>
              <a:t>Customer Value Proposition</a:t>
            </a:r>
            <a:endParaRPr lang="en-US" dirty="0">
              <a:solidFill>
                <a:schemeClr val="tx2"/>
              </a:solidFill>
            </a:endParaRPr>
          </a:p>
        </p:txBody>
      </p:sp>
      <p:grpSp>
        <p:nvGrpSpPr>
          <p:cNvPr id="57" name="Gruppieren 19">
            <a:extLst>
              <a:ext uri="{FF2B5EF4-FFF2-40B4-BE49-F238E27FC236}">
                <a16:creationId xmlns:a16="http://schemas.microsoft.com/office/drawing/2014/main" id="{17CBBBAC-6B9D-45C6-8371-C91DA4AC31AA}"/>
              </a:ext>
            </a:extLst>
          </p:cNvPr>
          <p:cNvGrpSpPr/>
          <p:nvPr/>
        </p:nvGrpSpPr>
        <p:grpSpPr bwMode="gray">
          <a:xfrm>
            <a:off x="539750" y="1593009"/>
            <a:ext cx="11101125" cy="4317027"/>
            <a:chOff x="305063" y="1508846"/>
            <a:chExt cx="11560537" cy="4295039"/>
          </a:xfrm>
        </p:grpSpPr>
        <p:sp>
          <p:nvSpPr>
            <p:cNvPr id="59" name="Rechteck 21">
              <a:extLst>
                <a:ext uri="{FF2B5EF4-FFF2-40B4-BE49-F238E27FC236}">
                  <a16:creationId xmlns:a16="http://schemas.microsoft.com/office/drawing/2014/main" id="{F7FF0409-C08F-42F4-BDA0-749F0CAD4B98}"/>
                </a:ext>
              </a:extLst>
            </p:cNvPr>
            <p:cNvSpPr/>
            <p:nvPr/>
          </p:nvSpPr>
          <p:spPr bwMode="gray">
            <a:xfrm>
              <a:off x="4855512" y="1853320"/>
              <a:ext cx="2564470" cy="754437"/>
            </a:xfrm>
            <a:prstGeom prst="rect">
              <a:avLst/>
            </a:prstGeom>
            <a:solidFill>
              <a:srgbClr val="EAEAEA"/>
            </a:solidFill>
            <a:ln w="12700">
              <a:noFill/>
              <a:round/>
              <a:headEnd/>
              <a:tailEnd/>
            </a:ln>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Light" panose="020F0302020204030204" pitchFamily="34" charset="0"/>
                </a:rPr>
                <a:t>Reduce staffing requirements by automating the shipping and tracking of customer orders.</a:t>
              </a:r>
            </a:p>
          </p:txBody>
        </p:sp>
        <p:sp>
          <p:nvSpPr>
            <p:cNvPr id="60" name="Rechteck 22">
              <a:extLst>
                <a:ext uri="{FF2B5EF4-FFF2-40B4-BE49-F238E27FC236}">
                  <a16:creationId xmlns:a16="http://schemas.microsoft.com/office/drawing/2014/main" id="{E82B9DB1-CD5F-4BA0-BD27-8589DF1463A7}"/>
                </a:ext>
              </a:extLst>
            </p:cNvPr>
            <p:cNvSpPr/>
            <p:nvPr/>
          </p:nvSpPr>
          <p:spPr bwMode="gray">
            <a:xfrm>
              <a:off x="9301130" y="2621346"/>
              <a:ext cx="2564470" cy="754437"/>
            </a:xfrm>
            <a:prstGeom prst="rect">
              <a:avLst/>
            </a:prstGeom>
            <a:solidFill>
              <a:srgbClr val="EAEAEA"/>
            </a:solidFill>
            <a:ln w="12700">
              <a:noFill/>
              <a:round/>
              <a:headEnd/>
              <a:tailEnd/>
            </a:ln>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1400" kern="0" dirty="0">
                  <a:solidFill>
                    <a:srgbClr val="000000"/>
                  </a:solidFill>
                  <a:latin typeface="Calibri Light" panose="020F0302020204030204" pitchFamily="34" charset="0"/>
                </a:rPr>
                <a:t>Eliminate costly shipping errors that are uncoverable and directly impact your customers.</a:t>
              </a:r>
              <a:endParaRPr kumimoji="0" lang="en-US" sz="1400" b="0" i="0" u="none" strike="noStrike" kern="0" cap="none" spc="0" normalizeH="0" baseline="0" noProof="0" dirty="0">
                <a:ln>
                  <a:noFill/>
                </a:ln>
                <a:solidFill>
                  <a:srgbClr val="000000"/>
                </a:solidFill>
                <a:effectLst/>
                <a:uLnTx/>
                <a:uFillTx/>
                <a:latin typeface="Calibri Light" panose="020F0302020204030204" pitchFamily="34" charset="0"/>
              </a:endParaRPr>
            </a:p>
          </p:txBody>
        </p:sp>
        <p:sp>
          <p:nvSpPr>
            <p:cNvPr id="61" name="Rechteck 23">
              <a:extLst>
                <a:ext uri="{FF2B5EF4-FFF2-40B4-BE49-F238E27FC236}">
                  <a16:creationId xmlns:a16="http://schemas.microsoft.com/office/drawing/2014/main" id="{47A3FA3B-9408-4742-A533-23F89D1B9113}"/>
                </a:ext>
              </a:extLst>
            </p:cNvPr>
            <p:cNvSpPr/>
            <p:nvPr/>
          </p:nvSpPr>
          <p:spPr bwMode="gray">
            <a:xfrm>
              <a:off x="9301130" y="4296128"/>
              <a:ext cx="2564470" cy="754437"/>
            </a:xfrm>
            <a:prstGeom prst="rect">
              <a:avLst/>
            </a:prstGeom>
            <a:solidFill>
              <a:srgbClr val="EAEAEA"/>
            </a:solidFill>
            <a:ln w="12700">
              <a:noFill/>
              <a:round/>
              <a:headEnd/>
              <a:tailEnd/>
            </a:ln>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Light" panose="020F0302020204030204" pitchFamily="34" charset="0"/>
                </a:rPr>
                <a:t>Reduce transportation cost by avoiding selecting the wrong carrier.</a:t>
              </a:r>
            </a:p>
          </p:txBody>
        </p:sp>
        <p:sp>
          <p:nvSpPr>
            <p:cNvPr id="62" name="Rechteck 24">
              <a:extLst>
                <a:ext uri="{FF2B5EF4-FFF2-40B4-BE49-F238E27FC236}">
                  <a16:creationId xmlns:a16="http://schemas.microsoft.com/office/drawing/2014/main" id="{E733F5D2-F0E0-49A7-99A3-BA2DAAC1F57D}"/>
                </a:ext>
              </a:extLst>
            </p:cNvPr>
            <p:cNvSpPr/>
            <p:nvPr/>
          </p:nvSpPr>
          <p:spPr bwMode="gray">
            <a:xfrm>
              <a:off x="4855512" y="5049448"/>
              <a:ext cx="2564470" cy="754437"/>
            </a:xfrm>
            <a:prstGeom prst="rect">
              <a:avLst/>
            </a:prstGeom>
            <a:solidFill>
              <a:srgbClr val="EAEAEA"/>
            </a:solidFill>
            <a:ln w="12700">
              <a:noFill/>
              <a:round/>
              <a:headEnd/>
              <a:tailEnd/>
            </a:ln>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Light" panose="020F0302020204030204" pitchFamily="34" charset="0"/>
                </a:rPr>
                <a:t>Reduce staffing cost by 100s of hours each year maintaining external shipping systems.</a:t>
              </a:r>
            </a:p>
          </p:txBody>
        </p:sp>
        <p:sp>
          <p:nvSpPr>
            <p:cNvPr id="63" name="Rechteck 25">
              <a:extLst>
                <a:ext uri="{FF2B5EF4-FFF2-40B4-BE49-F238E27FC236}">
                  <a16:creationId xmlns:a16="http://schemas.microsoft.com/office/drawing/2014/main" id="{243F454D-AC4C-49D2-AC5F-D77243D959C3}"/>
                </a:ext>
              </a:extLst>
            </p:cNvPr>
            <p:cNvSpPr/>
            <p:nvPr/>
          </p:nvSpPr>
          <p:spPr bwMode="gray">
            <a:xfrm>
              <a:off x="305063" y="4296128"/>
              <a:ext cx="2564470" cy="754437"/>
            </a:xfrm>
            <a:prstGeom prst="rect">
              <a:avLst/>
            </a:prstGeom>
            <a:solidFill>
              <a:srgbClr val="EAEAEA"/>
            </a:solidFill>
            <a:ln w="12700">
              <a:noFill/>
              <a:round/>
              <a:headEnd/>
              <a:tailEnd/>
            </a:ln>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1400" kern="0" dirty="0">
                  <a:solidFill>
                    <a:srgbClr val="000000"/>
                  </a:solidFill>
                  <a:latin typeface="Calibri Light" panose="020F0302020204030204" pitchFamily="34" charset="0"/>
                </a:rPr>
                <a:t>Use carrier shipping, tracking and billing information to measure performance </a:t>
              </a:r>
              <a:r>
                <a:rPr kumimoji="0" lang="en-US" sz="1400" b="0" i="0" u="none" strike="noStrike" kern="0" cap="none" spc="0" normalizeH="0" baseline="0" noProof="0" dirty="0">
                  <a:ln>
                    <a:noFill/>
                  </a:ln>
                  <a:solidFill>
                    <a:srgbClr val="000000"/>
                  </a:solidFill>
                  <a:effectLst/>
                  <a:uLnTx/>
                  <a:uFillTx/>
                  <a:latin typeface="Calibri Light" panose="020F0302020204030204" pitchFamily="34" charset="0"/>
                </a:rPr>
                <a:t>. </a:t>
              </a:r>
            </a:p>
          </p:txBody>
        </p:sp>
        <p:sp>
          <p:nvSpPr>
            <p:cNvPr id="64" name="Rechteck 26">
              <a:extLst>
                <a:ext uri="{FF2B5EF4-FFF2-40B4-BE49-F238E27FC236}">
                  <a16:creationId xmlns:a16="http://schemas.microsoft.com/office/drawing/2014/main" id="{85D5A4B8-957A-4B11-8978-CB5D7830EAEF}"/>
                </a:ext>
              </a:extLst>
            </p:cNvPr>
            <p:cNvSpPr/>
            <p:nvPr/>
          </p:nvSpPr>
          <p:spPr bwMode="gray">
            <a:xfrm>
              <a:off x="305063" y="2621346"/>
              <a:ext cx="2564470" cy="754437"/>
            </a:xfrm>
            <a:prstGeom prst="rect">
              <a:avLst/>
            </a:prstGeom>
            <a:solidFill>
              <a:srgbClr val="EAEAEA"/>
            </a:solidFill>
            <a:ln w="12700">
              <a:noFill/>
              <a:round/>
              <a:headEnd/>
              <a:tailEnd/>
            </a:ln>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1400" kern="0" dirty="0">
                  <a:solidFill>
                    <a:srgbClr val="000000"/>
                  </a:solidFill>
                  <a:latin typeface="Calibri Light" panose="020F0302020204030204" pitchFamily="34" charset="0"/>
                </a:rPr>
                <a:t>Enhance customer service by always knowing the status of all your shipments. </a:t>
              </a:r>
            </a:p>
          </p:txBody>
        </p:sp>
        <p:sp>
          <p:nvSpPr>
            <p:cNvPr id="65" name="Rechteck 27">
              <a:extLst>
                <a:ext uri="{FF2B5EF4-FFF2-40B4-BE49-F238E27FC236}">
                  <a16:creationId xmlns:a16="http://schemas.microsoft.com/office/drawing/2014/main" id="{80F5FA4B-3C37-450C-B708-BCA494BC38E2}"/>
                </a:ext>
              </a:extLst>
            </p:cNvPr>
            <p:cNvSpPr/>
            <p:nvPr/>
          </p:nvSpPr>
          <p:spPr bwMode="gray">
            <a:xfrm>
              <a:off x="4717245" y="3322622"/>
              <a:ext cx="2841004" cy="769558"/>
            </a:xfrm>
            <a:prstGeom prst="rect">
              <a:avLst/>
            </a:prstGeom>
            <a:noFill/>
            <a:ln w="12700">
              <a:noFill/>
              <a:round/>
              <a:headEnd/>
              <a:tailEnd/>
            </a:ln>
          </p:spPr>
          <p:txBody>
            <a:bodyPr tIns="108000" bIns="108000" rtlCol="0" anchor="ctr"/>
            <a:lstStyle/>
            <a:p>
              <a:pPr marL="0" marR="0" lvl="0" indent="0" algn="ctr" defTabSz="914309"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7F7F7F"/>
                  </a:solidFill>
                  <a:effectLst/>
                  <a:uLnTx/>
                  <a:uFillTx/>
                  <a:latin typeface="+mj-lt"/>
                </a:rPr>
                <a:t>VALUE</a:t>
              </a:r>
              <a:br>
                <a:rPr kumimoji="0" lang="en-US" sz="2800" b="0" i="0" u="none" strike="noStrike" kern="0" cap="none" spc="0" normalizeH="0" baseline="0" noProof="0" dirty="0">
                  <a:ln>
                    <a:noFill/>
                  </a:ln>
                  <a:solidFill>
                    <a:srgbClr val="7F7F7F"/>
                  </a:solidFill>
                  <a:effectLst/>
                  <a:uLnTx/>
                  <a:uFillTx/>
                  <a:latin typeface="+mj-lt"/>
                </a:rPr>
              </a:br>
              <a:r>
                <a:rPr kumimoji="0" lang="en-US" sz="2800" b="0" i="0" u="none" strike="noStrike" kern="0" cap="none" spc="0" normalizeH="0" baseline="0" noProof="0" dirty="0">
                  <a:ln>
                    <a:noFill/>
                  </a:ln>
                  <a:solidFill>
                    <a:srgbClr val="7F7F7F"/>
                  </a:solidFill>
                  <a:effectLst/>
                  <a:uLnTx/>
                  <a:uFillTx/>
                  <a:latin typeface="+mj-lt"/>
                </a:rPr>
                <a:t>PROPOSITION</a:t>
              </a:r>
            </a:p>
          </p:txBody>
        </p:sp>
        <p:cxnSp>
          <p:nvCxnSpPr>
            <p:cNvPr id="66" name="Gewinkelte Verbindung 28">
              <a:extLst>
                <a:ext uri="{FF2B5EF4-FFF2-40B4-BE49-F238E27FC236}">
                  <a16:creationId xmlns:a16="http://schemas.microsoft.com/office/drawing/2014/main" id="{1AF70053-FA12-46BE-BE8B-142AF7E127B9}"/>
                </a:ext>
              </a:extLst>
            </p:cNvPr>
            <p:cNvCxnSpPr>
              <a:cxnSpLocks/>
              <a:stCxn id="83" idx="0"/>
            </p:cNvCxnSpPr>
            <p:nvPr/>
          </p:nvCxnSpPr>
          <p:spPr bwMode="gray">
            <a:xfrm rot="5400000" flipH="1" flipV="1">
              <a:off x="3071495" y="492857"/>
              <a:ext cx="299819" cy="3268214"/>
            </a:xfrm>
            <a:prstGeom prst="bentConnector2">
              <a:avLst/>
            </a:prstGeom>
            <a:solidFill>
              <a:srgbClr val="FFFFFF"/>
            </a:solidFill>
            <a:ln w="28575">
              <a:solidFill>
                <a:srgbClr val="7F7F7F"/>
              </a:solidFill>
              <a:round/>
              <a:headEnd/>
              <a:tailEnd type="triangle" w="lg" len="lg"/>
            </a:ln>
          </p:spPr>
        </p:cxnSp>
        <p:cxnSp>
          <p:nvCxnSpPr>
            <p:cNvPr id="67" name="Gewinkelte Verbindung 29">
              <a:extLst>
                <a:ext uri="{FF2B5EF4-FFF2-40B4-BE49-F238E27FC236}">
                  <a16:creationId xmlns:a16="http://schemas.microsoft.com/office/drawing/2014/main" id="{2C19C9FF-6A84-4596-816A-E0EC03C6592B}"/>
                </a:ext>
              </a:extLst>
            </p:cNvPr>
            <p:cNvCxnSpPr>
              <a:cxnSpLocks/>
              <a:stCxn id="79" idx="0"/>
            </p:cNvCxnSpPr>
            <p:nvPr/>
          </p:nvCxnSpPr>
          <p:spPr bwMode="gray">
            <a:xfrm rot="16200000" flipV="1">
              <a:off x="8851762" y="545269"/>
              <a:ext cx="299826" cy="3163379"/>
            </a:xfrm>
            <a:prstGeom prst="bentConnector2">
              <a:avLst/>
            </a:prstGeom>
            <a:solidFill>
              <a:srgbClr val="FFFFFF"/>
            </a:solidFill>
            <a:ln w="28575">
              <a:solidFill>
                <a:srgbClr val="7F7F7F"/>
              </a:solidFill>
              <a:round/>
              <a:headEnd/>
              <a:tailEnd type="triangle" w="lg" len="lg"/>
            </a:ln>
          </p:spPr>
        </p:cxnSp>
        <p:cxnSp>
          <p:nvCxnSpPr>
            <p:cNvPr id="68" name="Gerade Verbindung mit Pfeil 30">
              <a:extLst>
                <a:ext uri="{FF2B5EF4-FFF2-40B4-BE49-F238E27FC236}">
                  <a16:creationId xmlns:a16="http://schemas.microsoft.com/office/drawing/2014/main" id="{324509F5-6BC0-479B-823B-E4F89EA90385}"/>
                </a:ext>
              </a:extLst>
            </p:cNvPr>
            <p:cNvCxnSpPr>
              <a:cxnSpLocks/>
              <a:stCxn id="59" idx="2"/>
            </p:cNvCxnSpPr>
            <p:nvPr/>
          </p:nvCxnSpPr>
          <p:spPr bwMode="gray">
            <a:xfrm>
              <a:off x="6137747" y="2607757"/>
              <a:ext cx="0" cy="617357"/>
            </a:xfrm>
            <a:prstGeom prst="straightConnector1">
              <a:avLst/>
            </a:prstGeom>
            <a:solidFill>
              <a:srgbClr val="FFFFFF"/>
            </a:solidFill>
            <a:ln w="28575">
              <a:solidFill>
                <a:srgbClr val="7F7F7F"/>
              </a:solidFill>
              <a:round/>
              <a:headEnd/>
              <a:tailEnd type="triangle" w="lg" len="lg"/>
            </a:ln>
          </p:spPr>
        </p:cxnSp>
        <p:cxnSp>
          <p:nvCxnSpPr>
            <p:cNvPr id="69" name="Gerade Verbindung mit Pfeil 31">
              <a:extLst>
                <a:ext uri="{FF2B5EF4-FFF2-40B4-BE49-F238E27FC236}">
                  <a16:creationId xmlns:a16="http://schemas.microsoft.com/office/drawing/2014/main" id="{0B052917-4C44-4197-B676-B126D6155A19}"/>
                </a:ext>
              </a:extLst>
            </p:cNvPr>
            <p:cNvCxnSpPr/>
            <p:nvPr/>
          </p:nvCxnSpPr>
          <p:spPr bwMode="gray">
            <a:xfrm flipV="1">
              <a:off x="6137747" y="4092180"/>
              <a:ext cx="0" cy="659148"/>
            </a:xfrm>
            <a:prstGeom prst="straightConnector1">
              <a:avLst/>
            </a:prstGeom>
            <a:solidFill>
              <a:srgbClr val="FFFFFF"/>
            </a:solidFill>
            <a:ln w="28575">
              <a:solidFill>
                <a:srgbClr val="7F7F7F"/>
              </a:solidFill>
              <a:round/>
              <a:headEnd/>
              <a:tailEnd type="triangle" w="lg" len="lg"/>
            </a:ln>
          </p:spPr>
        </p:cxnSp>
        <p:cxnSp>
          <p:nvCxnSpPr>
            <p:cNvPr id="70" name="Gewinkelte Verbindung 32">
              <a:extLst>
                <a:ext uri="{FF2B5EF4-FFF2-40B4-BE49-F238E27FC236}">
                  <a16:creationId xmlns:a16="http://schemas.microsoft.com/office/drawing/2014/main" id="{201515A6-800F-4FDE-812D-2826BFBB0D4D}"/>
                </a:ext>
              </a:extLst>
            </p:cNvPr>
            <p:cNvCxnSpPr>
              <a:cxnSpLocks/>
              <a:stCxn id="62" idx="1"/>
              <a:endCxn id="63" idx="2"/>
            </p:cNvCxnSpPr>
            <p:nvPr/>
          </p:nvCxnSpPr>
          <p:spPr bwMode="gray">
            <a:xfrm rot="10800000">
              <a:off x="1587299" y="5050565"/>
              <a:ext cx="3268214" cy="376102"/>
            </a:xfrm>
            <a:prstGeom prst="bentConnector2">
              <a:avLst/>
            </a:prstGeom>
            <a:solidFill>
              <a:srgbClr val="FFFFFF"/>
            </a:solidFill>
            <a:ln w="28575">
              <a:solidFill>
                <a:srgbClr val="7F7F7F"/>
              </a:solidFill>
              <a:round/>
              <a:headEnd/>
              <a:tailEnd type="triangle" w="lg" len="lg"/>
            </a:ln>
          </p:spPr>
        </p:cxnSp>
        <p:cxnSp>
          <p:nvCxnSpPr>
            <p:cNvPr id="71" name="Gewinkelte Verbindung 33">
              <a:extLst>
                <a:ext uri="{FF2B5EF4-FFF2-40B4-BE49-F238E27FC236}">
                  <a16:creationId xmlns:a16="http://schemas.microsoft.com/office/drawing/2014/main" id="{7890378A-B197-435F-B4E5-D911AA937476}"/>
                </a:ext>
              </a:extLst>
            </p:cNvPr>
            <p:cNvCxnSpPr>
              <a:cxnSpLocks/>
              <a:stCxn id="61" idx="2"/>
              <a:endCxn id="62" idx="3"/>
            </p:cNvCxnSpPr>
            <p:nvPr/>
          </p:nvCxnSpPr>
          <p:spPr bwMode="gray">
            <a:xfrm rot="5400000">
              <a:off x="8813623" y="3656925"/>
              <a:ext cx="376102" cy="3163383"/>
            </a:xfrm>
            <a:prstGeom prst="bentConnector2">
              <a:avLst/>
            </a:prstGeom>
            <a:solidFill>
              <a:srgbClr val="FFFFFF"/>
            </a:solidFill>
            <a:ln w="28575">
              <a:solidFill>
                <a:srgbClr val="7F7F7F"/>
              </a:solidFill>
              <a:round/>
              <a:headEnd/>
              <a:tailEnd type="triangle" w="lg" len="lg"/>
            </a:ln>
          </p:spPr>
        </p:cxnSp>
        <p:cxnSp>
          <p:nvCxnSpPr>
            <p:cNvPr id="72" name="Gerade Verbindung mit Pfeil 34">
              <a:extLst>
                <a:ext uri="{FF2B5EF4-FFF2-40B4-BE49-F238E27FC236}">
                  <a16:creationId xmlns:a16="http://schemas.microsoft.com/office/drawing/2014/main" id="{AD2EF98E-9E68-433C-A74E-B6E5C36C5D56}"/>
                </a:ext>
              </a:extLst>
            </p:cNvPr>
            <p:cNvCxnSpPr>
              <a:cxnSpLocks/>
              <a:stCxn id="60" idx="2"/>
            </p:cNvCxnSpPr>
            <p:nvPr/>
          </p:nvCxnSpPr>
          <p:spPr bwMode="gray">
            <a:xfrm>
              <a:off x="10583365" y="3375783"/>
              <a:ext cx="0" cy="622225"/>
            </a:xfrm>
            <a:prstGeom prst="straightConnector1">
              <a:avLst/>
            </a:prstGeom>
            <a:solidFill>
              <a:srgbClr val="FFFFFF"/>
            </a:solidFill>
            <a:ln w="28575">
              <a:solidFill>
                <a:srgbClr val="7F7F7F"/>
              </a:solidFill>
              <a:round/>
              <a:headEnd/>
              <a:tailEnd type="triangle" w="lg" len="lg"/>
            </a:ln>
          </p:spPr>
        </p:cxnSp>
        <p:cxnSp>
          <p:nvCxnSpPr>
            <p:cNvPr id="73" name="Gerade Verbindung mit Pfeil 35">
              <a:extLst>
                <a:ext uri="{FF2B5EF4-FFF2-40B4-BE49-F238E27FC236}">
                  <a16:creationId xmlns:a16="http://schemas.microsoft.com/office/drawing/2014/main" id="{A540F866-D702-43BC-B504-CD725306B391}"/>
                </a:ext>
              </a:extLst>
            </p:cNvPr>
            <p:cNvCxnSpPr>
              <a:cxnSpLocks/>
              <a:endCxn id="64" idx="2"/>
            </p:cNvCxnSpPr>
            <p:nvPr/>
          </p:nvCxnSpPr>
          <p:spPr bwMode="gray">
            <a:xfrm flipV="1">
              <a:off x="1587298" y="3375783"/>
              <a:ext cx="0" cy="622225"/>
            </a:xfrm>
            <a:prstGeom prst="straightConnector1">
              <a:avLst/>
            </a:prstGeom>
            <a:solidFill>
              <a:srgbClr val="FFFFFF"/>
            </a:solidFill>
            <a:ln w="28575">
              <a:solidFill>
                <a:srgbClr val="7F7F7F"/>
              </a:solidFill>
              <a:round/>
              <a:headEnd/>
              <a:tailEnd type="triangle" w="lg" len="lg"/>
            </a:ln>
          </p:spPr>
        </p:cxnSp>
        <p:cxnSp>
          <p:nvCxnSpPr>
            <p:cNvPr id="74" name="Gewinkelte Verbindung 36">
              <a:extLst>
                <a:ext uri="{FF2B5EF4-FFF2-40B4-BE49-F238E27FC236}">
                  <a16:creationId xmlns:a16="http://schemas.microsoft.com/office/drawing/2014/main" id="{CF8FB306-E31C-4828-B041-7AFBD386F2AD}"/>
                </a:ext>
              </a:extLst>
            </p:cNvPr>
            <p:cNvCxnSpPr>
              <a:cxnSpLocks/>
              <a:stCxn id="64" idx="3"/>
              <a:endCxn id="65" idx="1"/>
            </p:cNvCxnSpPr>
            <p:nvPr/>
          </p:nvCxnSpPr>
          <p:spPr bwMode="gray">
            <a:xfrm>
              <a:off x="2869533" y="2998565"/>
              <a:ext cx="1847712" cy="708836"/>
            </a:xfrm>
            <a:prstGeom prst="bentConnector3">
              <a:avLst/>
            </a:prstGeom>
            <a:solidFill>
              <a:srgbClr val="FFFFFF"/>
            </a:solidFill>
            <a:ln w="28575">
              <a:solidFill>
                <a:srgbClr val="7F7F7F"/>
              </a:solidFill>
              <a:round/>
              <a:headEnd/>
              <a:tailEnd type="triangle" w="lg" len="lg"/>
            </a:ln>
          </p:spPr>
        </p:cxnSp>
        <p:cxnSp>
          <p:nvCxnSpPr>
            <p:cNvPr id="75" name="Gewinkelte Verbindung 37">
              <a:extLst>
                <a:ext uri="{FF2B5EF4-FFF2-40B4-BE49-F238E27FC236}">
                  <a16:creationId xmlns:a16="http://schemas.microsoft.com/office/drawing/2014/main" id="{96DCDED4-38D9-4816-8B8E-F74999D358E7}"/>
                </a:ext>
              </a:extLst>
            </p:cNvPr>
            <p:cNvCxnSpPr>
              <a:cxnSpLocks/>
              <a:stCxn id="63" idx="3"/>
              <a:endCxn id="65" idx="1"/>
            </p:cNvCxnSpPr>
            <p:nvPr/>
          </p:nvCxnSpPr>
          <p:spPr bwMode="gray">
            <a:xfrm flipV="1">
              <a:off x="2869533" y="3707401"/>
              <a:ext cx="1847712" cy="965946"/>
            </a:xfrm>
            <a:prstGeom prst="bentConnector3">
              <a:avLst/>
            </a:prstGeom>
            <a:solidFill>
              <a:srgbClr val="FFFFFF"/>
            </a:solidFill>
            <a:ln w="28575">
              <a:solidFill>
                <a:srgbClr val="7F7F7F"/>
              </a:solidFill>
              <a:round/>
              <a:headEnd/>
              <a:tailEnd type="triangle" w="lg" len="lg"/>
            </a:ln>
          </p:spPr>
        </p:cxnSp>
        <p:cxnSp>
          <p:nvCxnSpPr>
            <p:cNvPr id="76" name="Gewinkelte Verbindung 38">
              <a:extLst>
                <a:ext uri="{FF2B5EF4-FFF2-40B4-BE49-F238E27FC236}">
                  <a16:creationId xmlns:a16="http://schemas.microsoft.com/office/drawing/2014/main" id="{16959C57-53A9-4795-9A7D-9A24CBF1F00E}"/>
                </a:ext>
              </a:extLst>
            </p:cNvPr>
            <p:cNvCxnSpPr>
              <a:cxnSpLocks/>
              <a:stCxn id="60" idx="1"/>
              <a:endCxn id="65" idx="3"/>
            </p:cNvCxnSpPr>
            <p:nvPr/>
          </p:nvCxnSpPr>
          <p:spPr bwMode="gray">
            <a:xfrm rot="10800000" flipV="1">
              <a:off x="7558249" y="2998565"/>
              <a:ext cx="1742881" cy="708836"/>
            </a:xfrm>
            <a:prstGeom prst="bentConnector3">
              <a:avLst/>
            </a:prstGeom>
            <a:solidFill>
              <a:srgbClr val="FFFFFF"/>
            </a:solidFill>
            <a:ln w="28575">
              <a:solidFill>
                <a:srgbClr val="7F7F7F"/>
              </a:solidFill>
              <a:round/>
              <a:headEnd/>
              <a:tailEnd type="triangle" w="lg" len="lg"/>
            </a:ln>
          </p:spPr>
        </p:cxnSp>
        <p:cxnSp>
          <p:nvCxnSpPr>
            <p:cNvPr id="77" name="Gewinkelte Verbindung 39">
              <a:extLst>
                <a:ext uri="{FF2B5EF4-FFF2-40B4-BE49-F238E27FC236}">
                  <a16:creationId xmlns:a16="http://schemas.microsoft.com/office/drawing/2014/main" id="{8673FD83-DC3E-4CBD-9B38-613A1F4D84D8}"/>
                </a:ext>
              </a:extLst>
            </p:cNvPr>
            <p:cNvCxnSpPr>
              <a:cxnSpLocks/>
              <a:stCxn id="61" idx="1"/>
              <a:endCxn id="65" idx="3"/>
            </p:cNvCxnSpPr>
            <p:nvPr/>
          </p:nvCxnSpPr>
          <p:spPr bwMode="gray">
            <a:xfrm rot="10800000">
              <a:off x="7558249" y="3707401"/>
              <a:ext cx="1742881" cy="965946"/>
            </a:xfrm>
            <a:prstGeom prst="bentConnector3">
              <a:avLst/>
            </a:prstGeom>
            <a:solidFill>
              <a:srgbClr val="FFFFFF"/>
            </a:solidFill>
            <a:ln w="28575">
              <a:solidFill>
                <a:srgbClr val="7F7F7F"/>
              </a:solidFill>
              <a:round/>
              <a:headEnd/>
              <a:tailEnd type="triangle" w="lg" len="lg"/>
            </a:ln>
          </p:spPr>
        </p:cxnSp>
        <p:sp>
          <p:nvSpPr>
            <p:cNvPr id="78" name="Rechteck 40">
              <a:extLst>
                <a:ext uri="{FF2B5EF4-FFF2-40B4-BE49-F238E27FC236}">
                  <a16:creationId xmlns:a16="http://schemas.microsoft.com/office/drawing/2014/main" id="{1ACE412C-5078-4C96-9963-35EA8E1DCED0}"/>
                </a:ext>
              </a:extLst>
            </p:cNvPr>
            <p:cNvSpPr/>
            <p:nvPr/>
          </p:nvSpPr>
          <p:spPr bwMode="gray">
            <a:xfrm>
              <a:off x="4855512" y="1508846"/>
              <a:ext cx="2564470" cy="345591"/>
            </a:xfrm>
            <a:prstGeom prst="rect">
              <a:avLst/>
            </a:prstGeom>
            <a:solidFill>
              <a:srgbClr val="00DC00"/>
            </a:solidFill>
            <a:ln w="12700">
              <a:noFill/>
              <a:round/>
              <a:headEnd/>
              <a:tailEnd/>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 Operational Efficiency</a:t>
              </a:r>
            </a:p>
          </p:txBody>
        </p:sp>
        <p:sp>
          <p:nvSpPr>
            <p:cNvPr id="79" name="Rechteck 41">
              <a:extLst>
                <a:ext uri="{FF2B5EF4-FFF2-40B4-BE49-F238E27FC236}">
                  <a16:creationId xmlns:a16="http://schemas.microsoft.com/office/drawing/2014/main" id="{A637AB27-87DE-450C-BF28-018FE7CF0B94}"/>
                </a:ext>
              </a:extLst>
            </p:cNvPr>
            <p:cNvSpPr/>
            <p:nvPr/>
          </p:nvSpPr>
          <p:spPr bwMode="gray">
            <a:xfrm>
              <a:off x="9301130" y="2276872"/>
              <a:ext cx="2564470" cy="345591"/>
            </a:xfrm>
            <a:prstGeom prst="rect">
              <a:avLst/>
            </a:prstGeom>
            <a:solidFill>
              <a:srgbClr val="00DC00"/>
            </a:solidFill>
            <a:ln w="12700">
              <a:noFill/>
              <a:round/>
              <a:headEnd/>
              <a:tailEnd/>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 Error Reductions</a:t>
              </a:r>
            </a:p>
          </p:txBody>
        </p:sp>
        <p:sp>
          <p:nvSpPr>
            <p:cNvPr id="80" name="Rechteck 42">
              <a:extLst>
                <a:ext uri="{FF2B5EF4-FFF2-40B4-BE49-F238E27FC236}">
                  <a16:creationId xmlns:a16="http://schemas.microsoft.com/office/drawing/2014/main" id="{3920B07D-0E34-444C-9ADF-845BC2F34745}"/>
                </a:ext>
              </a:extLst>
            </p:cNvPr>
            <p:cNvSpPr/>
            <p:nvPr/>
          </p:nvSpPr>
          <p:spPr bwMode="gray">
            <a:xfrm>
              <a:off x="9301130" y="3951654"/>
              <a:ext cx="2564470" cy="345591"/>
            </a:xfrm>
            <a:prstGeom prst="rect">
              <a:avLst/>
            </a:prstGeom>
            <a:solidFill>
              <a:srgbClr val="00DC00"/>
            </a:solidFill>
            <a:ln w="12700">
              <a:noFill/>
              <a:round/>
              <a:headEnd/>
              <a:tailEnd/>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3.Transportation Spending</a:t>
              </a:r>
            </a:p>
          </p:txBody>
        </p:sp>
        <p:sp>
          <p:nvSpPr>
            <p:cNvPr id="81" name="Rechteck 43">
              <a:extLst>
                <a:ext uri="{FF2B5EF4-FFF2-40B4-BE49-F238E27FC236}">
                  <a16:creationId xmlns:a16="http://schemas.microsoft.com/office/drawing/2014/main" id="{793924EE-ECA5-4AD0-8A2B-7847E2D8FEE5}"/>
                </a:ext>
              </a:extLst>
            </p:cNvPr>
            <p:cNvSpPr/>
            <p:nvPr/>
          </p:nvSpPr>
          <p:spPr bwMode="gray">
            <a:xfrm>
              <a:off x="4855512" y="4704974"/>
              <a:ext cx="2564470" cy="345591"/>
            </a:xfrm>
            <a:prstGeom prst="rect">
              <a:avLst/>
            </a:prstGeom>
            <a:solidFill>
              <a:srgbClr val="00DC00"/>
            </a:solidFill>
            <a:ln w="12700">
              <a:noFill/>
              <a:round/>
              <a:headEnd/>
              <a:tailEnd/>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 IT Cost Reduction</a:t>
              </a:r>
            </a:p>
          </p:txBody>
        </p:sp>
        <p:sp>
          <p:nvSpPr>
            <p:cNvPr id="82" name="Rechteck 44">
              <a:extLst>
                <a:ext uri="{FF2B5EF4-FFF2-40B4-BE49-F238E27FC236}">
                  <a16:creationId xmlns:a16="http://schemas.microsoft.com/office/drawing/2014/main" id="{A863D339-29DE-486E-B7BF-1D44C0A8EF88}"/>
                </a:ext>
              </a:extLst>
            </p:cNvPr>
            <p:cNvSpPr/>
            <p:nvPr/>
          </p:nvSpPr>
          <p:spPr bwMode="gray">
            <a:xfrm>
              <a:off x="305063" y="3951654"/>
              <a:ext cx="2564470" cy="345591"/>
            </a:xfrm>
            <a:prstGeom prst="rect">
              <a:avLst/>
            </a:prstGeom>
            <a:solidFill>
              <a:srgbClr val="00DC00"/>
            </a:solidFill>
            <a:ln w="12700">
              <a:noFill/>
              <a:round/>
              <a:headEnd/>
              <a:tailEnd/>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 </a:t>
              </a:r>
              <a:r>
                <a:rPr lang="en-US" sz="1600" kern="0" dirty="0">
                  <a:solidFill>
                    <a:srgbClr val="FFFFFF"/>
                  </a:solidFill>
                  <a:latin typeface="Calibri" panose="020F0502020204030204" pitchFamily="34" charset="0"/>
                  <a:cs typeface="Calibri" panose="020F0502020204030204" pitchFamily="34" charset="0"/>
                </a:rPr>
                <a:t>Reporting &amp; Analytics</a:t>
              </a:r>
              <a:endPar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83" name="Rechteck 45">
              <a:extLst>
                <a:ext uri="{FF2B5EF4-FFF2-40B4-BE49-F238E27FC236}">
                  <a16:creationId xmlns:a16="http://schemas.microsoft.com/office/drawing/2014/main" id="{CD06223C-D02E-4411-BCB6-78F50FBE2E53}"/>
                </a:ext>
              </a:extLst>
            </p:cNvPr>
            <p:cNvSpPr/>
            <p:nvPr/>
          </p:nvSpPr>
          <p:spPr bwMode="gray">
            <a:xfrm>
              <a:off x="305063" y="2276872"/>
              <a:ext cx="2564470" cy="345591"/>
            </a:xfrm>
            <a:prstGeom prst="rect">
              <a:avLst/>
            </a:prstGeom>
            <a:solidFill>
              <a:srgbClr val="00DC00"/>
            </a:solidFill>
            <a:ln w="12700">
              <a:noFill/>
              <a:round/>
              <a:headEnd/>
              <a:tailEnd/>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 Visibility</a:t>
              </a:r>
            </a:p>
          </p:txBody>
        </p:sp>
      </p:grpSp>
    </p:spTree>
    <p:extLst>
      <p:ext uri="{BB962C8B-B14F-4D97-AF65-F5344CB8AC3E}">
        <p14:creationId xmlns:p14="http://schemas.microsoft.com/office/powerpoint/2010/main" val="163477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9296400" cy="3733800"/>
          </a:xfrm>
        </p:spPr>
        <p:txBody>
          <a:bodyPr>
            <a:normAutofit/>
          </a:bodyPr>
          <a:lstStyle/>
          <a:p>
            <a:pPr marL="457189" indent="-457189">
              <a:buFont typeface="Arial" panose="020B0604020202020204" pitchFamily="34" charset="0"/>
              <a:buChar char="•"/>
            </a:pPr>
            <a:r>
              <a:rPr lang="en-US" sz="2400" dirty="0"/>
              <a:t>Talk with customers on Enterprise wide value chain to support SAGE Sales</a:t>
            </a:r>
          </a:p>
          <a:p>
            <a:pPr marL="457189" indent="-457189">
              <a:buFont typeface="Arial" panose="020B0604020202020204" pitchFamily="34" charset="0"/>
              <a:buChar char="•"/>
            </a:pPr>
            <a:r>
              <a:rPr lang="en-US" sz="2400" dirty="0"/>
              <a:t>Improve customers ROI. </a:t>
            </a:r>
          </a:p>
          <a:p>
            <a:pPr marL="457189" indent="-457189">
              <a:buFont typeface="Arial" panose="020B0604020202020204" pitchFamily="34" charset="0"/>
              <a:buChar char="•"/>
            </a:pPr>
            <a:r>
              <a:rPr lang="en-US" sz="2400" dirty="0"/>
              <a:t>Steam line workflow processes with SAGE X3 (Enterprise)</a:t>
            </a:r>
          </a:p>
          <a:p>
            <a:pPr marL="457189" indent="-457189">
              <a:buFont typeface="Arial" panose="020B0604020202020204" pitchFamily="34" charset="0"/>
              <a:buChar char="•"/>
            </a:pPr>
            <a:r>
              <a:rPr lang="en-US" sz="2400" dirty="0"/>
              <a:t>Add revenue to sales cycle </a:t>
            </a:r>
          </a:p>
          <a:p>
            <a:pPr marL="457189" indent="-457189">
              <a:buFont typeface="Arial" panose="020B0604020202020204" pitchFamily="34" charset="0"/>
              <a:buChar char="•"/>
            </a:pPr>
            <a:r>
              <a:rPr lang="en-US" sz="2400" dirty="0"/>
              <a:t>Single platform for Enterprise clients that have multiple locations / Domestic and International</a:t>
            </a:r>
          </a:p>
          <a:p>
            <a:pPr marL="457189" indent="-457189">
              <a:buFont typeface="Arial" panose="020B0604020202020204" pitchFamily="34" charset="0"/>
              <a:buChar char="•"/>
            </a:pPr>
            <a:r>
              <a:rPr lang="en-US" sz="2400" dirty="0"/>
              <a:t>Any customer that has a product needs to ship!</a:t>
            </a:r>
          </a:p>
          <a:p>
            <a:pPr marL="457189" indent="-457189">
              <a:buFont typeface="Arial" panose="020B0604020202020204" pitchFamily="34" charset="0"/>
              <a:buChar char="•"/>
            </a:pPr>
            <a:endParaRPr lang="en-US" sz="2400" dirty="0"/>
          </a:p>
          <a:p>
            <a:pPr marL="457189" indent="-457189">
              <a:buFont typeface="Arial" panose="020B0604020202020204" pitchFamily="34" charset="0"/>
              <a:buChar char="•"/>
            </a:pPr>
            <a:endParaRPr lang="en-US" sz="2400" dirty="0"/>
          </a:p>
        </p:txBody>
      </p:sp>
      <p:sp>
        <p:nvSpPr>
          <p:cNvPr id="5" name="Title 1"/>
          <p:cNvSpPr txBox="1">
            <a:spLocks/>
          </p:cNvSpPr>
          <p:nvPr/>
        </p:nvSpPr>
        <p:spPr>
          <a:xfrm>
            <a:off x="533400" y="457200"/>
            <a:ext cx="11471579" cy="550444"/>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200" kern="1200">
                <a:solidFill>
                  <a:srgbClr val="0D3E54"/>
                </a:solidFill>
                <a:latin typeface="+mj-lt"/>
                <a:ea typeface="+mj-ea"/>
                <a:cs typeface="+mj-cs"/>
              </a:defRPr>
            </a:lvl1pPr>
          </a:lstStyle>
          <a:p>
            <a:endParaRPr lang="en-US" sz="3867" dirty="0"/>
          </a:p>
          <a:p>
            <a:r>
              <a:rPr lang="en-US" b="1" dirty="0"/>
              <a:t>How Does it Help You?</a:t>
            </a:r>
          </a:p>
          <a:p>
            <a:r>
              <a:rPr lang="en-US" dirty="0"/>
              <a:t>Sales Benefits</a:t>
            </a:r>
          </a:p>
          <a:p>
            <a:endParaRPr lang="en-US" sz="3867" dirty="0"/>
          </a:p>
        </p:txBody>
      </p:sp>
    </p:spTree>
    <p:extLst>
      <p:ext uri="{BB962C8B-B14F-4D97-AF65-F5344CB8AC3E}">
        <p14:creationId xmlns:p14="http://schemas.microsoft.com/office/powerpoint/2010/main" val="407797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0D38D4E5-2451-498C-8D10-187D393FAEC3}" type="slidenum">
              <a:rPr lang="en-US" altLang="en-US">
                <a:solidFill>
                  <a:schemeClr val="bg1"/>
                </a:solidFill>
              </a:rPr>
              <a:pPr eaLnBrk="1" hangingPunct="1"/>
              <a:t>13</a:t>
            </a:fld>
            <a:endParaRPr lang="en-US" altLang="en-US" dirty="0">
              <a:solidFill>
                <a:schemeClr val="bg1"/>
              </a:solidFill>
            </a:endParaRPr>
          </a:p>
        </p:txBody>
      </p:sp>
      <p:sp>
        <p:nvSpPr>
          <p:cNvPr id="32771" name="Rectangle 2"/>
          <p:cNvSpPr>
            <a:spLocks noChangeArrowheads="1"/>
          </p:cNvSpPr>
          <p:nvPr/>
        </p:nvSpPr>
        <p:spPr bwMode="auto">
          <a:xfrm>
            <a:off x="457200" y="-152400"/>
            <a:ext cx="8470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sz="2800" b="1" dirty="0"/>
          </a:p>
          <a:p>
            <a:pPr eaLnBrk="1" hangingPunct="1"/>
            <a:endParaRPr lang="en-US" altLang="en-US" sz="2800" b="1" dirty="0"/>
          </a:p>
          <a:p>
            <a:pPr eaLnBrk="1" hangingPunct="1"/>
            <a:r>
              <a:rPr lang="en-US" sz="3200" b="1" dirty="0">
                <a:solidFill>
                  <a:schemeClr val="tx2"/>
                </a:solidFill>
              </a:rPr>
              <a:t>ProcessWeaver for X3 - Pricing</a:t>
            </a:r>
          </a:p>
        </p:txBody>
      </p:sp>
      <p:graphicFrame>
        <p:nvGraphicFramePr>
          <p:cNvPr id="4" name="Table 3">
            <a:extLst>
              <a:ext uri="{FF2B5EF4-FFF2-40B4-BE49-F238E27FC236}">
                <a16:creationId xmlns:a16="http://schemas.microsoft.com/office/drawing/2014/main" id="{ADF08EA4-2F74-4893-917D-77AC37438AE9}"/>
              </a:ext>
            </a:extLst>
          </p:cNvPr>
          <p:cNvGraphicFramePr>
            <a:graphicFrameLocks noGrp="1"/>
          </p:cNvGraphicFramePr>
          <p:nvPr>
            <p:extLst>
              <p:ext uri="{D42A27DB-BD31-4B8C-83A1-F6EECF244321}">
                <p14:modId xmlns:p14="http://schemas.microsoft.com/office/powerpoint/2010/main" val="1090197611"/>
              </p:ext>
            </p:extLst>
          </p:nvPr>
        </p:nvGraphicFramePr>
        <p:xfrm>
          <a:off x="6270800" y="1295400"/>
          <a:ext cx="5778500" cy="4754880"/>
        </p:xfrm>
        <a:graphic>
          <a:graphicData uri="http://schemas.openxmlformats.org/drawingml/2006/table">
            <a:tbl>
              <a:tblPr>
                <a:tableStyleId>{5C22544A-7EE6-4342-B048-85BDC9FD1C3A}</a:tableStyleId>
              </a:tblPr>
              <a:tblGrid>
                <a:gridCol w="3022600">
                  <a:extLst>
                    <a:ext uri="{9D8B030D-6E8A-4147-A177-3AD203B41FA5}">
                      <a16:colId xmlns:a16="http://schemas.microsoft.com/office/drawing/2014/main" val="2708792178"/>
                    </a:ext>
                  </a:extLst>
                </a:gridCol>
                <a:gridCol w="1549400">
                  <a:extLst>
                    <a:ext uri="{9D8B030D-6E8A-4147-A177-3AD203B41FA5}">
                      <a16:colId xmlns:a16="http://schemas.microsoft.com/office/drawing/2014/main" val="2431492561"/>
                    </a:ext>
                  </a:extLst>
                </a:gridCol>
                <a:gridCol w="1206500">
                  <a:extLst>
                    <a:ext uri="{9D8B030D-6E8A-4147-A177-3AD203B41FA5}">
                      <a16:colId xmlns:a16="http://schemas.microsoft.com/office/drawing/2014/main" val="234783354"/>
                    </a:ext>
                  </a:extLst>
                </a:gridCol>
              </a:tblGrid>
              <a:tr h="548640">
                <a:tc>
                  <a:txBody>
                    <a:bodyPr/>
                    <a:lstStyle/>
                    <a:p>
                      <a:pPr algn="l" fontAlgn="ctr"/>
                      <a:r>
                        <a:rPr lang="en-US" sz="1100" u="none" strike="noStrike" dirty="0">
                          <a:effectLst/>
                        </a:rPr>
                        <a:t>Bundled Modules:</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Perpetual license SLP per location, USD</a:t>
                      </a:r>
                      <a:endParaRPr lang="en-US"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Perpetual license M&amp;S </a:t>
                      </a:r>
                      <a:endParaRPr lang="en-US"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84541743"/>
                  </a:ext>
                </a:extLst>
              </a:tr>
              <a:tr h="182880">
                <a:tc>
                  <a:txBody>
                    <a:bodyPr/>
                    <a:lstStyle/>
                    <a:p>
                      <a:pPr algn="l" fontAlgn="ctr"/>
                      <a:r>
                        <a:rPr lang="en-US" sz="1100" u="none" strike="noStrike">
                          <a:effectLst/>
                        </a:rPr>
                        <a:t>xCarrier TMS bundle</a:t>
                      </a:r>
                      <a:endParaRPr lang="en-US" sz="11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b"/>
                      <a:r>
                        <a:rPr lang="en-US" sz="1100" u="none" strike="sngStrike">
                          <a:effectLst/>
                        </a:rPr>
                        <a:t>$9,500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3962693"/>
                  </a:ext>
                </a:extLst>
              </a:tr>
              <a:tr h="182880">
                <a:tc>
                  <a:txBody>
                    <a:bodyPr/>
                    <a:lstStyle/>
                    <a:p>
                      <a:pPr algn="l" fontAlgn="ctr"/>
                      <a:r>
                        <a:rPr lang="en-US" sz="1100" u="none" strike="noStrike">
                          <a:effectLst/>
                        </a:rPr>
                        <a:t>Includes:</a:t>
                      </a:r>
                      <a:endParaRPr lang="en-US" sz="1100" b="0" i="0" u="none" strike="noStrike">
                        <a:solidFill>
                          <a:srgbClr val="000000"/>
                        </a:solidFill>
                        <a:effectLst/>
                        <a:latin typeface="Calibri" panose="020F0502020204030204" pitchFamily="34" charset="0"/>
                      </a:endParaRPr>
                    </a:p>
                  </a:txBody>
                  <a:tcPr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80408859"/>
                  </a:ext>
                </a:extLst>
              </a:tr>
              <a:tr h="182880">
                <a:tc>
                  <a:txBody>
                    <a:bodyPr/>
                    <a:lstStyle/>
                    <a:p>
                      <a:pPr algn="l" fontAlgn="ctr"/>
                      <a:r>
                        <a:rPr lang="en-US" sz="1100" u="none" strike="noStrike">
                          <a:effectLst/>
                        </a:rPr>
                        <a:t>Enterprise Centralized Shipping </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2443818"/>
                  </a:ext>
                </a:extLst>
              </a:tr>
              <a:tr h="182880">
                <a:tc>
                  <a:txBody>
                    <a:bodyPr/>
                    <a:lstStyle/>
                    <a:p>
                      <a:pPr algn="l" fontAlgn="ctr"/>
                      <a:r>
                        <a:rPr lang="en-US" sz="1100" u="none" strike="noStrike">
                          <a:effectLst/>
                        </a:rPr>
                        <a:t>Enterprise Track &amp; Trace</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20303190"/>
                  </a:ext>
                </a:extLst>
              </a:tr>
              <a:tr h="182880">
                <a:tc>
                  <a:txBody>
                    <a:bodyPr/>
                    <a:lstStyle/>
                    <a:p>
                      <a:pPr algn="l" fontAlgn="ctr"/>
                      <a:r>
                        <a:rPr lang="en-US" sz="1100" u="none" strike="noStrike">
                          <a:effectLst/>
                        </a:rPr>
                        <a:t>Enterprise Address Validation</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14268648"/>
                  </a:ext>
                </a:extLst>
              </a:tr>
              <a:tr h="182880">
                <a:tc>
                  <a:txBody>
                    <a:bodyPr/>
                    <a:lstStyle/>
                    <a:p>
                      <a:pPr algn="l" fontAlgn="ctr"/>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3407495"/>
                  </a:ext>
                </a:extLst>
              </a:tr>
              <a:tr h="182880">
                <a:tc>
                  <a:txBody>
                    <a:bodyPr/>
                    <a:lstStyle/>
                    <a:p>
                      <a:pPr algn="l" fontAlgn="ctr"/>
                      <a:r>
                        <a:rPr lang="en-US" sz="1100" u="none" strike="noStrike">
                          <a:effectLst/>
                        </a:rPr>
                        <a:t>xCarrier TMS bundle with Rate Shopping</a:t>
                      </a:r>
                      <a:endParaRPr lang="en-US" sz="11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$18,500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54528597"/>
                  </a:ext>
                </a:extLst>
              </a:tr>
              <a:tr h="182880">
                <a:tc>
                  <a:txBody>
                    <a:bodyPr/>
                    <a:lstStyle/>
                    <a:p>
                      <a:pPr algn="l" fontAlgn="ctr"/>
                      <a:r>
                        <a:rPr lang="en-US" sz="1100" u="none" strike="noStrike">
                          <a:effectLst/>
                        </a:rPr>
                        <a:t>Includes:</a:t>
                      </a:r>
                      <a:endParaRPr lang="en-US" sz="1100" b="0" i="0" u="none" strike="noStrike">
                        <a:solidFill>
                          <a:srgbClr val="000000"/>
                        </a:solidFill>
                        <a:effectLst/>
                        <a:latin typeface="Calibri" panose="020F0502020204030204" pitchFamily="34" charset="0"/>
                      </a:endParaRPr>
                    </a:p>
                  </a:txBody>
                  <a:tcPr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6773661"/>
                  </a:ext>
                </a:extLst>
              </a:tr>
              <a:tr h="182880">
                <a:tc>
                  <a:txBody>
                    <a:bodyPr/>
                    <a:lstStyle/>
                    <a:p>
                      <a:pPr algn="l" fontAlgn="ctr"/>
                      <a:r>
                        <a:rPr lang="en-US" sz="1100" u="none" strike="noStrike">
                          <a:effectLst/>
                        </a:rPr>
                        <a:t>Enterprise Centralized Shipping </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9359697"/>
                  </a:ext>
                </a:extLst>
              </a:tr>
              <a:tr h="182880">
                <a:tc>
                  <a:txBody>
                    <a:bodyPr/>
                    <a:lstStyle/>
                    <a:p>
                      <a:pPr algn="l" fontAlgn="ctr"/>
                      <a:r>
                        <a:rPr lang="en-US" sz="1100" u="none" strike="noStrike">
                          <a:effectLst/>
                        </a:rPr>
                        <a:t>Enterprise Track &amp; Trace</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14798893"/>
                  </a:ext>
                </a:extLst>
              </a:tr>
              <a:tr h="182880">
                <a:tc>
                  <a:txBody>
                    <a:bodyPr/>
                    <a:lstStyle/>
                    <a:p>
                      <a:pPr algn="l" fontAlgn="ctr"/>
                      <a:r>
                        <a:rPr lang="en-US" sz="1100" u="none" strike="noStrike">
                          <a:effectLst/>
                        </a:rPr>
                        <a:t>Enterprise Address Validation</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5748509"/>
                  </a:ext>
                </a:extLst>
              </a:tr>
              <a:tr h="182880">
                <a:tc>
                  <a:txBody>
                    <a:bodyPr/>
                    <a:lstStyle/>
                    <a:p>
                      <a:pPr algn="l" fontAlgn="ctr"/>
                      <a:r>
                        <a:rPr lang="en-US" sz="1100" u="none" strike="noStrike">
                          <a:effectLst/>
                        </a:rPr>
                        <a:t>Enterprise Freight Shopping </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68707297"/>
                  </a:ext>
                </a:extLst>
              </a:tr>
              <a:tr h="182880">
                <a:tc>
                  <a:txBody>
                    <a:bodyPr/>
                    <a:lstStyle/>
                    <a:p>
                      <a:pPr algn="l" fontAlgn="ctr"/>
                      <a:r>
                        <a:rPr lang="en-US" sz="1100" u="none" strike="noStrike">
                          <a:effectLst/>
                        </a:rPr>
                        <a:t>Reverse logisitics</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51802849"/>
                  </a:ext>
                </a:extLst>
              </a:tr>
              <a:tr h="182880">
                <a:tc>
                  <a:txBody>
                    <a:bodyPr/>
                    <a:lstStyle/>
                    <a:p>
                      <a:pPr algn="l" fontAlgn="ctr"/>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1491408"/>
                  </a:ext>
                </a:extLst>
              </a:tr>
              <a:tr h="182880">
                <a:tc>
                  <a:txBody>
                    <a:bodyPr/>
                    <a:lstStyle/>
                    <a:p>
                      <a:pPr algn="l" fontAlgn="ctr"/>
                      <a:r>
                        <a:rPr lang="en-US" sz="1100" u="none" strike="noStrike">
                          <a:effectLst/>
                        </a:rPr>
                        <a:t>xCarrier TMS bundle with Analytics</a:t>
                      </a:r>
                      <a:endParaRPr lang="en-US" sz="11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$29,500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46218635"/>
                  </a:ext>
                </a:extLst>
              </a:tr>
              <a:tr h="182880">
                <a:tc>
                  <a:txBody>
                    <a:bodyPr/>
                    <a:lstStyle/>
                    <a:p>
                      <a:pPr algn="l" fontAlgn="ctr"/>
                      <a:r>
                        <a:rPr lang="en-US" sz="1100" u="none" strike="noStrike">
                          <a:effectLst/>
                        </a:rPr>
                        <a:t>Includes:</a:t>
                      </a:r>
                      <a:endParaRPr lang="en-US" sz="1100" b="0" i="0" u="none" strike="noStrike">
                        <a:solidFill>
                          <a:srgbClr val="000000"/>
                        </a:solidFill>
                        <a:effectLst/>
                        <a:latin typeface="Calibri" panose="020F0502020204030204" pitchFamily="34" charset="0"/>
                      </a:endParaRPr>
                    </a:p>
                  </a:txBody>
                  <a:tcPr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0943187"/>
                  </a:ext>
                </a:extLst>
              </a:tr>
              <a:tr h="182880">
                <a:tc>
                  <a:txBody>
                    <a:bodyPr/>
                    <a:lstStyle/>
                    <a:p>
                      <a:pPr algn="l" fontAlgn="ctr"/>
                      <a:r>
                        <a:rPr lang="en-US" sz="1100" u="none" strike="noStrike">
                          <a:effectLst/>
                        </a:rPr>
                        <a:t>Enterprise Centralized Shipping </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85585027"/>
                  </a:ext>
                </a:extLst>
              </a:tr>
              <a:tr h="182880">
                <a:tc>
                  <a:txBody>
                    <a:bodyPr/>
                    <a:lstStyle/>
                    <a:p>
                      <a:pPr algn="l" fontAlgn="ctr"/>
                      <a:r>
                        <a:rPr lang="en-US" sz="1100" u="none" strike="noStrike">
                          <a:effectLst/>
                        </a:rPr>
                        <a:t>Enterprise Track &amp; Trace</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0721371"/>
                  </a:ext>
                </a:extLst>
              </a:tr>
              <a:tr h="182880">
                <a:tc>
                  <a:txBody>
                    <a:bodyPr/>
                    <a:lstStyle/>
                    <a:p>
                      <a:pPr algn="l" fontAlgn="ctr"/>
                      <a:r>
                        <a:rPr lang="en-US" sz="1100" u="none" strike="noStrike">
                          <a:effectLst/>
                        </a:rPr>
                        <a:t>Enterprise Address Validation</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8871377"/>
                  </a:ext>
                </a:extLst>
              </a:tr>
              <a:tr h="182880">
                <a:tc>
                  <a:txBody>
                    <a:bodyPr/>
                    <a:lstStyle/>
                    <a:p>
                      <a:pPr algn="l" fontAlgn="ctr"/>
                      <a:r>
                        <a:rPr lang="en-US" sz="1100" u="none" strike="noStrike">
                          <a:effectLst/>
                        </a:rPr>
                        <a:t>Enterprise Freight Shopping </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1993018"/>
                  </a:ext>
                </a:extLst>
              </a:tr>
              <a:tr h="182880">
                <a:tc>
                  <a:txBody>
                    <a:bodyPr/>
                    <a:lstStyle/>
                    <a:p>
                      <a:pPr algn="l" fontAlgn="ctr"/>
                      <a:r>
                        <a:rPr lang="en-US" sz="1100" u="none" strike="noStrike">
                          <a:effectLst/>
                        </a:rPr>
                        <a:t>Global Trade EEI Link to AES Direct</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9734840"/>
                  </a:ext>
                </a:extLst>
              </a:tr>
              <a:tr h="182880">
                <a:tc>
                  <a:txBody>
                    <a:bodyPr/>
                    <a:lstStyle/>
                    <a:p>
                      <a:pPr algn="l" fontAlgn="ctr"/>
                      <a:r>
                        <a:rPr lang="en-US" sz="1100" u="none" strike="noStrike">
                          <a:effectLst/>
                        </a:rPr>
                        <a:t>Enterprise Freight Auditing/Analytics</a:t>
                      </a:r>
                      <a:endParaRPr lang="en-US" sz="1100" b="0" i="0" u="none" strike="noStrike">
                        <a:solidFill>
                          <a:srgbClr val="00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1770803"/>
                  </a:ext>
                </a:extLst>
              </a:tr>
              <a:tr h="182880">
                <a:tc>
                  <a:txBody>
                    <a:bodyPr/>
                    <a:lstStyle/>
                    <a:p>
                      <a:pPr algn="l" fontAlgn="ctr"/>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182880" marR="7620" marT="7620" marB="0" anchor="ctr"/>
                </a:tc>
                <a:tc>
                  <a:txBody>
                    <a:bodyPr/>
                    <a:lstStyle/>
                    <a:p>
                      <a:pPr algn="ctr"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2374770"/>
                  </a:ext>
                </a:extLst>
              </a:tr>
            </a:tbl>
          </a:graphicData>
        </a:graphic>
      </p:graphicFrame>
      <p:graphicFrame>
        <p:nvGraphicFramePr>
          <p:cNvPr id="5" name="Table 4">
            <a:extLst>
              <a:ext uri="{FF2B5EF4-FFF2-40B4-BE49-F238E27FC236}">
                <a16:creationId xmlns:a16="http://schemas.microsoft.com/office/drawing/2014/main" id="{CAF7929C-6C99-45C9-AEF2-4B4ECAFA4A1F}"/>
              </a:ext>
            </a:extLst>
          </p:cNvPr>
          <p:cNvGraphicFramePr>
            <a:graphicFrameLocks noGrp="1"/>
          </p:cNvGraphicFramePr>
          <p:nvPr>
            <p:extLst>
              <p:ext uri="{D42A27DB-BD31-4B8C-83A1-F6EECF244321}">
                <p14:modId xmlns:p14="http://schemas.microsoft.com/office/powerpoint/2010/main" val="4189652188"/>
              </p:ext>
            </p:extLst>
          </p:nvPr>
        </p:nvGraphicFramePr>
        <p:xfrm>
          <a:off x="228600" y="1447800"/>
          <a:ext cx="5778500" cy="1828800"/>
        </p:xfrm>
        <a:graphic>
          <a:graphicData uri="http://schemas.openxmlformats.org/drawingml/2006/table">
            <a:tbl>
              <a:tblPr>
                <a:tableStyleId>{5C22544A-7EE6-4342-B048-85BDC9FD1C3A}</a:tableStyleId>
              </a:tblPr>
              <a:tblGrid>
                <a:gridCol w="3022600">
                  <a:extLst>
                    <a:ext uri="{9D8B030D-6E8A-4147-A177-3AD203B41FA5}">
                      <a16:colId xmlns:a16="http://schemas.microsoft.com/office/drawing/2014/main" val="3107519750"/>
                    </a:ext>
                  </a:extLst>
                </a:gridCol>
                <a:gridCol w="1549400">
                  <a:extLst>
                    <a:ext uri="{9D8B030D-6E8A-4147-A177-3AD203B41FA5}">
                      <a16:colId xmlns:a16="http://schemas.microsoft.com/office/drawing/2014/main" val="1113805346"/>
                    </a:ext>
                  </a:extLst>
                </a:gridCol>
                <a:gridCol w="1206500">
                  <a:extLst>
                    <a:ext uri="{9D8B030D-6E8A-4147-A177-3AD203B41FA5}">
                      <a16:colId xmlns:a16="http://schemas.microsoft.com/office/drawing/2014/main" val="875975229"/>
                    </a:ext>
                  </a:extLst>
                </a:gridCol>
              </a:tblGrid>
              <a:tr h="548640">
                <a:tc>
                  <a:txBody>
                    <a:bodyPr/>
                    <a:lstStyle/>
                    <a:p>
                      <a:pPr algn="l" fontAlgn="ctr"/>
                      <a:r>
                        <a:rPr lang="en-US" sz="1100" u="none" strike="noStrike">
                          <a:effectLst/>
                        </a:rPr>
                        <a:t>Individual Modules:</a:t>
                      </a:r>
                      <a:endParaRPr lang="en-US"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Perpetual license SLP per location, USD</a:t>
                      </a:r>
                      <a:endParaRPr lang="en-US"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Perpetual license M&amp;S </a:t>
                      </a:r>
                      <a:endParaRPr lang="en-US"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58356834"/>
                  </a:ext>
                </a:extLst>
              </a:tr>
              <a:tr h="182880">
                <a:tc>
                  <a:txBody>
                    <a:bodyPr/>
                    <a:lstStyle/>
                    <a:p>
                      <a:pPr algn="l" fontAlgn="ctr"/>
                      <a:r>
                        <a:rPr lang="en-US" sz="1100" u="none" strike="noStrike">
                          <a:effectLst/>
                        </a:rPr>
                        <a:t>xCarrier Shipping Platform</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$9,000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3310078"/>
                  </a:ext>
                </a:extLst>
              </a:tr>
              <a:tr h="182880">
                <a:tc>
                  <a:txBody>
                    <a:bodyPr/>
                    <a:lstStyle/>
                    <a:p>
                      <a:pPr algn="l" fontAlgn="ctr"/>
                      <a:r>
                        <a:rPr lang="en-US" sz="1100" u="none" strike="noStrike">
                          <a:effectLst/>
                        </a:rPr>
                        <a:t>Enterprise Freight Shopping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$7,000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sng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7224075"/>
                  </a:ext>
                </a:extLst>
              </a:tr>
              <a:tr h="182880">
                <a:tc>
                  <a:txBody>
                    <a:bodyPr/>
                    <a:lstStyle/>
                    <a:p>
                      <a:pPr algn="l" fontAlgn="ctr"/>
                      <a:r>
                        <a:rPr lang="en-US" sz="1100" u="none" strike="noStrike">
                          <a:effectLst/>
                        </a:rPr>
                        <a:t>Enterprise Mobility Shipping</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$11,000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sng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300894"/>
                  </a:ext>
                </a:extLst>
              </a:tr>
              <a:tr h="182880">
                <a:tc>
                  <a:txBody>
                    <a:bodyPr/>
                    <a:lstStyle/>
                    <a:p>
                      <a:pPr algn="l" fontAlgn="ctr"/>
                      <a:r>
                        <a:rPr lang="en-US" sz="1100" u="none" strike="noStrike">
                          <a:effectLst/>
                        </a:rPr>
                        <a:t>Enterprise Freight Auditing/Analytics</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$18,000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6799398"/>
                  </a:ext>
                </a:extLst>
              </a:tr>
              <a:tr h="182880">
                <a:tc>
                  <a:txBody>
                    <a:bodyPr/>
                    <a:lstStyle/>
                    <a:p>
                      <a:pPr algn="l" fontAlgn="ctr"/>
                      <a:r>
                        <a:rPr lang="en-US" sz="1100" u="none" strike="noStrike">
                          <a:effectLst/>
                        </a:rPr>
                        <a:t>Global Trade EEI Link to AES Direct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$6,500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8955719"/>
                  </a:ext>
                </a:extLst>
              </a:tr>
              <a:tr h="182880">
                <a:tc>
                  <a:txBody>
                    <a:bodyPr/>
                    <a:lstStyle/>
                    <a:p>
                      <a:pPr algn="l" fontAlgn="ctr"/>
                      <a:r>
                        <a:rPr lang="en-US" sz="1100" u="none" strike="noStrike">
                          <a:effectLst/>
                        </a:rPr>
                        <a:t>Inbound Supplier Portal (For up to 50 Suppliers)</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$15,000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76869073"/>
                  </a:ext>
                </a:extLst>
              </a:tr>
              <a:tr h="182880">
                <a:tc>
                  <a:txBody>
                    <a:bodyPr/>
                    <a:lstStyle/>
                    <a:p>
                      <a:pPr algn="l" fontAlgn="ctr"/>
                      <a:r>
                        <a:rPr lang="en-US" sz="1100" u="none" strike="noStrike">
                          <a:effectLst/>
                        </a:rPr>
                        <a:t>Hazmat Module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$9,500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54952133"/>
                  </a:ext>
                </a:extLst>
              </a:tr>
            </a:tbl>
          </a:graphicData>
        </a:graphic>
      </p:graphicFrame>
      <p:graphicFrame>
        <p:nvGraphicFramePr>
          <p:cNvPr id="6" name="Table 5">
            <a:extLst>
              <a:ext uri="{FF2B5EF4-FFF2-40B4-BE49-F238E27FC236}">
                <a16:creationId xmlns:a16="http://schemas.microsoft.com/office/drawing/2014/main" id="{A361895E-619D-449D-8CA5-F82FE5DD2170}"/>
              </a:ext>
            </a:extLst>
          </p:cNvPr>
          <p:cNvGraphicFramePr>
            <a:graphicFrameLocks noGrp="1"/>
          </p:cNvGraphicFramePr>
          <p:nvPr>
            <p:extLst>
              <p:ext uri="{D42A27DB-BD31-4B8C-83A1-F6EECF244321}">
                <p14:modId xmlns:p14="http://schemas.microsoft.com/office/powerpoint/2010/main" val="1489164510"/>
              </p:ext>
            </p:extLst>
          </p:nvPr>
        </p:nvGraphicFramePr>
        <p:xfrm>
          <a:off x="609600" y="4258887"/>
          <a:ext cx="4419600" cy="1707537"/>
        </p:xfrm>
        <a:graphic>
          <a:graphicData uri="http://schemas.openxmlformats.org/drawingml/2006/table">
            <a:tbl>
              <a:tblPr>
                <a:tableStyleId>{5C22544A-7EE6-4342-B048-85BDC9FD1C3A}</a:tableStyleId>
              </a:tblPr>
              <a:tblGrid>
                <a:gridCol w="4419600">
                  <a:extLst>
                    <a:ext uri="{9D8B030D-6E8A-4147-A177-3AD203B41FA5}">
                      <a16:colId xmlns:a16="http://schemas.microsoft.com/office/drawing/2014/main" val="3357659543"/>
                    </a:ext>
                  </a:extLst>
                </a:gridCol>
              </a:tblGrid>
              <a:tr h="149913">
                <a:tc>
                  <a:txBody>
                    <a:bodyPr/>
                    <a:lstStyle/>
                    <a:p>
                      <a:pPr algn="l" fontAlgn="ctr"/>
                      <a:r>
                        <a:rPr lang="en-US" sz="1100" u="sng" strike="noStrike">
                          <a:effectLst/>
                        </a:rPr>
                        <a:t>Notes:</a:t>
                      </a:r>
                      <a:endParaRPr lang="en-US" sz="1100" b="0" i="0" u="sng"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49719458"/>
                  </a:ext>
                </a:extLst>
              </a:tr>
              <a:tr h="202649">
                <a:tc>
                  <a:txBody>
                    <a:bodyPr/>
                    <a:lstStyle/>
                    <a:p>
                      <a:pPr algn="l" fontAlgn="ctr"/>
                      <a:r>
                        <a:rPr lang="en-US" sz="1100" u="none" strike="noStrike">
                          <a:effectLst/>
                        </a:rPr>
                        <a:t>1. Individual modules can be added to bundled modules.</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26768060"/>
                  </a:ext>
                </a:extLst>
              </a:tr>
              <a:tr h="293308">
                <a:tc>
                  <a:txBody>
                    <a:bodyPr/>
                    <a:lstStyle/>
                    <a:p>
                      <a:pPr algn="l" fontAlgn="b"/>
                      <a:r>
                        <a:rPr lang="en-US" sz="1100" u="none" strike="noStrike">
                          <a:effectLst/>
                        </a:rPr>
                        <a:t>2. Users are defined as users of the ProcessWeaver software only.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10831695"/>
                  </a:ext>
                </a:extLst>
              </a:tr>
              <a:tr h="436703">
                <a:tc>
                  <a:txBody>
                    <a:bodyPr/>
                    <a:lstStyle/>
                    <a:p>
                      <a:pPr algn="l" fontAlgn="b"/>
                      <a:r>
                        <a:rPr lang="en-US" sz="1100" u="none" strike="noStrike">
                          <a:effectLst/>
                        </a:rPr>
                        <a:t>3. Perpetual licenses include unlimited users per location.  A location is defined as one shipping point such as a distribution center, warehouse, office, or manufacturing plant.</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54887003"/>
                  </a:ext>
                </a:extLst>
              </a:tr>
              <a:tr h="14991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36880769"/>
                  </a:ext>
                </a:extLst>
              </a:tr>
              <a:tr h="14991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4387028"/>
                  </a:ext>
                </a:extLst>
              </a:tr>
              <a:tr h="14991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9361851"/>
                  </a:ext>
                </a:extLst>
              </a:tr>
            </a:tbl>
          </a:graphicData>
        </a:graphic>
      </p:graphicFrame>
    </p:spTree>
    <p:extLst>
      <p:ext uri="{BB962C8B-B14F-4D97-AF65-F5344CB8AC3E}">
        <p14:creationId xmlns:p14="http://schemas.microsoft.com/office/powerpoint/2010/main" val="41865853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a:extLst>
              <a:ext uri="{FF2B5EF4-FFF2-40B4-BE49-F238E27FC236}">
                <a16:creationId xmlns:a16="http://schemas.microsoft.com/office/drawing/2014/main" id="{57463388-10BA-457A-8D67-85E43965C7DA}"/>
              </a:ext>
            </a:extLst>
          </p:cNvPr>
          <p:cNvGrpSpPr/>
          <p:nvPr/>
        </p:nvGrpSpPr>
        <p:grpSpPr>
          <a:xfrm>
            <a:off x="316315" y="1735307"/>
            <a:ext cx="11485562" cy="4246567"/>
            <a:chOff x="316315" y="1735307"/>
            <a:chExt cx="11485562" cy="4246567"/>
          </a:xfrm>
        </p:grpSpPr>
        <p:cxnSp>
          <p:nvCxnSpPr>
            <p:cNvPr id="3" name="Gerade Verbindung 61">
              <a:extLst>
                <a:ext uri="{FF2B5EF4-FFF2-40B4-BE49-F238E27FC236}">
                  <a16:creationId xmlns:a16="http://schemas.microsoft.com/office/drawing/2014/main" id="{6FE4E132-E2BA-46CD-B460-2DC4303FA4B5}"/>
                </a:ext>
              </a:extLst>
            </p:cNvPr>
            <p:cNvCxnSpPr/>
            <p:nvPr/>
          </p:nvCxnSpPr>
          <p:spPr>
            <a:xfrm rot="5400000" flipH="1" flipV="1">
              <a:off x="8894947" y="5163230"/>
              <a:ext cx="1621935" cy="0"/>
            </a:xfrm>
            <a:prstGeom prst="line">
              <a:avLst/>
            </a:prstGeom>
            <a:noFill/>
            <a:ln w="19050">
              <a:solidFill>
                <a:srgbClr val="969696"/>
              </a:solidFill>
              <a:prstDash val="sysDot"/>
              <a:round/>
              <a:headEnd/>
              <a:tailEnd/>
            </a:ln>
          </p:spPr>
        </p:cxnSp>
        <p:sp>
          <p:nvSpPr>
            <p:cNvPr id="4" name="Text Box 13">
              <a:extLst>
                <a:ext uri="{FF2B5EF4-FFF2-40B4-BE49-F238E27FC236}">
                  <a16:creationId xmlns:a16="http://schemas.microsoft.com/office/drawing/2014/main" id="{0CEDA125-ADDB-4B68-89CC-1530B943C8BE}"/>
                </a:ext>
              </a:extLst>
            </p:cNvPr>
            <p:cNvSpPr txBox="1">
              <a:spLocks noChangeArrowheads="1"/>
            </p:cNvSpPr>
            <p:nvPr/>
          </p:nvSpPr>
          <p:spPr bwMode="gray">
            <a:xfrm>
              <a:off x="9705913" y="5112424"/>
              <a:ext cx="1913868" cy="861774"/>
            </a:xfrm>
            <a:prstGeom prst="rect">
              <a:avLst/>
            </a:prstGeom>
            <a:noFill/>
            <a:ln w="9525" algn="ctr">
              <a:noFill/>
              <a:miter lim="800000"/>
              <a:headEnd/>
              <a:tailEnd/>
            </a:ln>
          </p:spPr>
          <p:txBody>
            <a:bodyPr wrap="square" lIns="90000" tIns="0" rIns="0" bIns="0" anchor="b" anchorCtr="0">
              <a:spAutoFit/>
            </a:bodyPr>
            <a:lstStyle/>
            <a:p>
              <a:pPr defTabSz="801688"/>
              <a:r>
                <a:rPr lang="en-US" sz="1400" b="1" dirty="0">
                  <a:solidFill>
                    <a:schemeClr val="bg2">
                      <a:lumMod val="25000"/>
                    </a:schemeClr>
                  </a:solidFill>
                </a:rPr>
                <a:t>ProcessWeaver</a:t>
              </a:r>
              <a:r>
                <a:rPr lang="en-US" sz="1400" dirty="0">
                  <a:solidFill>
                    <a:schemeClr val="bg2">
                      <a:lumMod val="25000"/>
                    </a:schemeClr>
                  </a:solidFill>
                </a:rPr>
                <a:t> assists </a:t>
              </a:r>
              <a:r>
                <a:rPr lang="en-US" sz="1400" b="1" dirty="0">
                  <a:solidFill>
                    <a:schemeClr val="bg2">
                      <a:lumMod val="25000"/>
                    </a:schemeClr>
                  </a:solidFill>
                </a:rPr>
                <a:t>Sage</a:t>
              </a:r>
              <a:r>
                <a:rPr lang="en-US" sz="1400" dirty="0">
                  <a:solidFill>
                    <a:schemeClr val="bg2">
                      <a:lumMod val="25000"/>
                    </a:schemeClr>
                  </a:solidFill>
                </a:rPr>
                <a:t> in next steps to begin its part of the implementation</a:t>
              </a:r>
              <a:endParaRPr lang="en-GB" sz="1400" dirty="0">
                <a:solidFill>
                  <a:schemeClr val="bg2">
                    <a:lumMod val="25000"/>
                  </a:schemeClr>
                </a:solidFill>
              </a:endParaRPr>
            </a:p>
          </p:txBody>
        </p:sp>
        <p:cxnSp>
          <p:nvCxnSpPr>
            <p:cNvPr id="5" name="Gerade Verbindung 41">
              <a:extLst>
                <a:ext uri="{FF2B5EF4-FFF2-40B4-BE49-F238E27FC236}">
                  <a16:creationId xmlns:a16="http://schemas.microsoft.com/office/drawing/2014/main" id="{874A970A-F006-451E-8C3A-256B3ACC063A}"/>
                </a:ext>
              </a:extLst>
            </p:cNvPr>
            <p:cNvCxnSpPr/>
            <p:nvPr/>
          </p:nvCxnSpPr>
          <p:spPr>
            <a:xfrm rot="5400000" flipH="1" flipV="1">
              <a:off x="-494652" y="2546277"/>
              <a:ext cx="1621935" cy="0"/>
            </a:xfrm>
            <a:prstGeom prst="line">
              <a:avLst/>
            </a:prstGeom>
            <a:noFill/>
            <a:ln w="19050">
              <a:solidFill>
                <a:srgbClr val="969696"/>
              </a:solidFill>
              <a:prstDash val="sysDot"/>
              <a:round/>
              <a:headEnd/>
              <a:tailEnd/>
            </a:ln>
          </p:spPr>
        </p:cxnSp>
        <p:sp>
          <p:nvSpPr>
            <p:cNvPr id="6" name="Text Box 13">
              <a:extLst>
                <a:ext uri="{FF2B5EF4-FFF2-40B4-BE49-F238E27FC236}">
                  <a16:creationId xmlns:a16="http://schemas.microsoft.com/office/drawing/2014/main" id="{7825C54E-6818-48F2-A89A-9C89FEE42B71}"/>
                </a:ext>
              </a:extLst>
            </p:cNvPr>
            <p:cNvSpPr txBox="1">
              <a:spLocks noChangeArrowheads="1"/>
            </p:cNvSpPr>
            <p:nvPr/>
          </p:nvSpPr>
          <p:spPr bwMode="gray">
            <a:xfrm>
              <a:off x="316315" y="1743246"/>
              <a:ext cx="1853287" cy="1292662"/>
            </a:xfrm>
            <a:prstGeom prst="rect">
              <a:avLst/>
            </a:prstGeom>
            <a:noFill/>
            <a:ln w="9525" algn="ctr">
              <a:noFill/>
              <a:miter lim="800000"/>
              <a:headEnd/>
              <a:tailEnd/>
            </a:ln>
          </p:spPr>
          <p:txBody>
            <a:bodyPr wrap="square" lIns="90000" tIns="0" rIns="0" bIns="0">
              <a:spAutoFit/>
            </a:bodyPr>
            <a:lstStyle/>
            <a:p>
              <a:pPr defTabSz="801688"/>
              <a:r>
                <a:rPr lang="en-US" sz="1400" b="1" dirty="0">
                  <a:solidFill>
                    <a:schemeClr val="bg2">
                      <a:lumMod val="25000"/>
                    </a:schemeClr>
                  </a:solidFill>
                </a:rPr>
                <a:t>Sage </a:t>
              </a:r>
              <a:r>
                <a:rPr lang="en-US" sz="1400" dirty="0">
                  <a:solidFill>
                    <a:schemeClr val="bg2">
                      <a:lumMod val="25000"/>
                    </a:schemeClr>
                  </a:solidFill>
                </a:rPr>
                <a:t>identifies prospect or customer needs or gaps with their current transportation processes </a:t>
              </a:r>
              <a:endParaRPr lang="en-GB" sz="1400" dirty="0">
                <a:solidFill>
                  <a:schemeClr val="bg2">
                    <a:lumMod val="25000"/>
                  </a:schemeClr>
                </a:solidFill>
              </a:endParaRPr>
            </a:p>
          </p:txBody>
        </p:sp>
        <p:cxnSp>
          <p:nvCxnSpPr>
            <p:cNvPr id="7" name="Gerade Verbindung 43">
              <a:extLst>
                <a:ext uri="{FF2B5EF4-FFF2-40B4-BE49-F238E27FC236}">
                  <a16:creationId xmlns:a16="http://schemas.microsoft.com/office/drawing/2014/main" id="{8F93A38D-D04F-4109-AF06-1B17A83F5B40}"/>
                </a:ext>
              </a:extLst>
            </p:cNvPr>
            <p:cNvCxnSpPr/>
            <p:nvPr/>
          </p:nvCxnSpPr>
          <p:spPr>
            <a:xfrm rot="5400000" flipH="1" flipV="1">
              <a:off x="1358634" y="5170905"/>
              <a:ext cx="1621935" cy="0"/>
            </a:xfrm>
            <a:prstGeom prst="line">
              <a:avLst/>
            </a:prstGeom>
            <a:noFill/>
            <a:ln w="19050">
              <a:solidFill>
                <a:srgbClr val="969696"/>
              </a:solidFill>
              <a:prstDash val="sysDot"/>
              <a:round/>
              <a:headEnd/>
              <a:tailEnd/>
            </a:ln>
          </p:spPr>
        </p:cxnSp>
        <p:sp>
          <p:nvSpPr>
            <p:cNvPr id="8" name="Text Box 13">
              <a:extLst>
                <a:ext uri="{FF2B5EF4-FFF2-40B4-BE49-F238E27FC236}">
                  <a16:creationId xmlns:a16="http://schemas.microsoft.com/office/drawing/2014/main" id="{8E929CC1-D86E-488D-8FEE-644265ACEA81}"/>
                </a:ext>
              </a:extLst>
            </p:cNvPr>
            <p:cNvSpPr txBox="1">
              <a:spLocks noChangeArrowheads="1"/>
            </p:cNvSpPr>
            <p:nvPr/>
          </p:nvSpPr>
          <p:spPr bwMode="gray">
            <a:xfrm>
              <a:off x="2169600" y="4996988"/>
              <a:ext cx="1887904" cy="984885"/>
            </a:xfrm>
            <a:prstGeom prst="rect">
              <a:avLst/>
            </a:prstGeom>
            <a:noFill/>
            <a:ln w="9525" algn="ctr">
              <a:noFill/>
              <a:miter lim="800000"/>
              <a:headEnd/>
              <a:tailEnd/>
            </a:ln>
          </p:spPr>
          <p:txBody>
            <a:bodyPr wrap="square" lIns="90000" tIns="0" rIns="0" bIns="0" anchor="b" anchorCtr="0">
              <a:spAutoFit/>
            </a:bodyPr>
            <a:lstStyle/>
            <a:p>
              <a:pPr defTabSz="801688"/>
              <a:r>
                <a:rPr lang="en-US" sz="1400" b="1" dirty="0">
                  <a:solidFill>
                    <a:schemeClr val="bg2">
                      <a:lumMod val="25000"/>
                    </a:schemeClr>
                  </a:solidFill>
                </a:rPr>
                <a:t>Sage </a:t>
              </a:r>
              <a:r>
                <a:rPr lang="en-US" sz="1400" dirty="0">
                  <a:solidFill>
                    <a:schemeClr val="bg2">
                      <a:lumMod val="25000"/>
                    </a:schemeClr>
                  </a:solidFill>
                </a:rPr>
                <a:t>completes and remits a Qualification Survey to </a:t>
              </a:r>
              <a:r>
                <a:rPr lang="en-US" sz="1100" dirty="0">
                  <a:solidFill>
                    <a:schemeClr val="bg2">
                      <a:lumMod val="25000"/>
                    </a:schemeClr>
                  </a:solidFill>
                  <a:hlinkClick r:id="rId2"/>
                </a:rPr>
                <a:t>sage@processweaver.com</a:t>
              </a:r>
              <a:endParaRPr lang="en-US" sz="1100" dirty="0">
                <a:solidFill>
                  <a:schemeClr val="bg2">
                    <a:lumMod val="25000"/>
                  </a:schemeClr>
                </a:solidFill>
              </a:endParaRPr>
            </a:p>
            <a:p>
              <a:pPr defTabSz="801688"/>
              <a:endParaRPr lang="en-GB" sz="1100" dirty="0">
                <a:solidFill>
                  <a:schemeClr val="bg2">
                    <a:lumMod val="25000"/>
                  </a:schemeClr>
                </a:solidFill>
              </a:endParaRPr>
            </a:p>
          </p:txBody>
        </p:sp>
        <p:cxnSp>
          <p:nvCxnSpPr>
            <p:cNvPr id="9" name="Gerade Verbindung 46">
              <a:extLst>
                <a:ext uri="{FF2B5EF4-FFF2-40B4-BE49-F238E27FC236}">
                  <a16:creationId xmlns:a16="http://schemas.microsoft.com/office/drawing/2014/main" id="{8E12CE77-A707-4C11-BBC0-85C4A64F3E3D}"/>
                </a:ext>
              </a:extLst>
            </p:cNvPr>
            <p:cNvCxnSpPr/>
            <p:nvPr/>
          </p:nvCxnSpPr>
          <p:spPr>
            <a:xfrm rot="5400000" flipH="1" flipV="1">
              <a:off x="3246537" y="2546278"/>
              <a:ext cx="1621935" cy="0"/>
            </a:xfrm>
            <a:prstGeom prst="line">
              <a:avLst/>
            </a:prstGeom>
            <a:noFill/>
            <a:ln w="19050">
              <a:solidFill>
                <a:srgbClr val="969696"/>
              </a:solidFill>
              <a:prstDash val="sysDot"/>
              <a:round/>
              <a:headEnd/>
              <a:tailEnd/>
            </a:ln>
          </p:spPr>
        </p:cxnSp>
        <p:sp>
          <p:nvSpPr>
            <p:cNvPr id="10" name="Text Box 13">
              <a:extLst>
                <a:ext uri="{FF2B5EF4-FFF2-40B4-BE49-F238E27FC236}">
                  <a16:creationId xmlns:a16="http://schemas.microsoft.com/office/drawing/2014/main" id="{A7F0CFD8-A835-4948-BC2E-6005F54278F0}"/>
                </a:ext>
              </a:extLst>
            </p:cNvPr>
            <p:cNvSpPr txBox="1">
              <a:spLocks noChangeArrowheads="1"/>
            </p:cNvSpPr>
            <p:nvPr/>
          </p:nvSpPr>
          <p:spPr bwMode="gray">
            <a:xfrm>
              <a:off x="4057504" y="1743247"/>
              <a:ext cx="1870650" cy="1292662"/>
            </a:xfrm>
            <a:prstGeom prst="rect">
              <a:avLst/>
            </a:prstGeom>
            <a:noFill/>
            <a:ln w="19050">
              <a:noFill/>
              <a:prstDash val="sysDot"/>
              <a:round/>
              <a:headEnd/>
              <a:tailEnd/>
            </a:ln>
          </p:spPr>
          <p:txBody>
            <a:bodyPr wrap="square" lIns="90000" tIns="0" rIns="0" bIns="0">
              <a:spAutoFit/>
            </a:bodyPr>
            <a:lstStyle/>
            <a:p>
              <a:pPr defTabSz="801688"/>
              <a:r>
                <a:rPr lang="en-US" sz="1400" b="1" dirty="0">
                  <a:solidFill>
                    <a:schemeClr val="bg2">
                      <a:lumMod val="25000"/>
                    </a:schemeClr>
                  </a:solidFill>
                </a:rPr>
                <a:t>ProcessWeaver </a:t>
              </a:r>
              <a:r>
                <a:rPr lang="en-US" sz="1400" dirty="0">
                  <a:solidFill>
                    <a:schemeClr val="bg2">
                      <a:lumMod val="25000"/>
                    </a:schemeClr>
                  </a:solidFill>
                </a:rPr>
                <a:t> will respond to survey with in 24 hours to help identify products, services and support to propose solution</a:t>
              </a:r>
              <a:endParaRPr lang="en-GB" sz="1400" dirty="0">
                <a:solidFill>
                  <a:schemeClr val="bg2">
                    <a:lumMod val="25000"/>
                  </a:schemeClr>
                </a:solidFill>
              </a:endParaRPr>
            </a:p>
          </p:txBody>
        </p:sp>
        <p:cxnSp>
          <p:nvCxnSpPr>
            <p:cNvPr id="11" name="Gerade Verbindung 48">
              <a:extLst>
                <a:ext uri="{FF2B5EF4-FFF2-40B4-BE49-F238E27FC236}">
                  <a16:creationId xmlns:a16="http://schemas.microsoft.com/office/drawing/2014/main" id="{740FBB5A-8214-4534-850F-00219DC6A864}"/>
                </a:ext>
              </a:extLst>
            </p:cNvPr>
            <p:cNvCxnSpPr/>
            <p:nvPr/>
          </p:nvCxnSpPr>
          <p:spPr>
            <a:xfrm rot="5400000" flipH="1" flipV="1">
              <a:off x="5117188" y="5170906"/>
              <a:ext cx="1621935" cy="0"/>
            </a:xfrm>
            <a:prstGeom prst="line">
              <a:avLst/>
            </a:prstGeom>
            <a:noFill/>
            <a:ln w="19050">
              <a:solidFill>
                <a:srgbClr val="969696"/>
              </a:solidFill>
              <a:prstDash val="sysDot"/>
              <a:round/>
              <a:headEnd/>
              <a:tailEnd/>
            </a:ln>
          </p:spPr>
        </p:cxnSp>
        <p:sp>
          <p:nvSpPr>
            <p:cNvPr id="12" name="Text Box 13">
              <a:extLst>
                <a:ext uri="{FF2B5EF4-FFF2-40B4-BE49-F238E27FC236}">
                  <a16:creationId xmlns:a16="http://schemas.microsoft.com/office/drawing/2014/main" id="{7D57A68F-226A-46F8-A3CA-D07E32370E2A}"/>
                </a:ext>
              </a:extLst>
            </p:cNvPr>
            <p:cNvSpPr txBox="1">
              <a:spLocks noChangeArrowheads="1"/>
            </p:cNvSpPr>
            <p:nvPr/>
          </p:nvSpPr>
          <p:spPr bwMode="gray">
            <a:xfrm>
              <a:off x="5928154" y="4904656"/>
              <a:ext cx="1870648" cy="1077218"/>
            </a:xfrm>
            <a:prstGeom prst="rect">
              <a:avLst/>
            </a:prstGeom>
            <a:noFill/>
            <a:ln w="9525" algn="ctr">
              <a:noFill/>
              <a:miter lim="800000"/>
              <a:headEnd/>
              <a:tailEnd/>
            </a:ln>
          </p:spPr>
          <p:txBody>
            <a:bodyPr wrap="square" lIns="90000" tIns="0" rIns="0" bIns="0" anchor="b" anchorCtr="0">
              <a:spAutoFit/>
            </a:bodyPr>
            <a:lstStyle/>
            <a:p>
              <a:pPr defTabSz="801688"/>
              <a:r>
                <a:rPr lang="en-US" sz="1400" b="1" dirty="0">
                  <a:solidFill>
                    <a:schemeClr val="bg2">
                      <a:lumMod val="25000"/>
                    </a:schemeClr>
                  </a:solidFill>
                </a:rPr>
                <a:t>Sage </a:t>
              </a:r>
              <a:r>
                <a:rPr lang="en-US" sz="1400" dirty="0">
                  <a:solidFill>
                    <a:schemeClr val="bg2">
                      <a:lumMod val="25000"/>
                    </a:schemeClr>
                  </a:solidFill>
                </a:rPr>
                <a:t>will coordinate with </a:t>
              </a:r>
              <a:r>
                <a:rPr lang="en-US" sz="1400" b="1" dirty="0">
                  <a:solidFill>
                    <a:schemeClr val="bg2">
                      <a:lumMod val="25000"/>
                    </a:schemeClr>
                  </a:solidFill>
                </a:rPr>
                <a:t>ProcessWeaver</a:t>
              </a:r>
              <a:r>
                <a:rPr lang="en-US" sz="1400" dirty="0">
                  <a:solidFill>
                    <a:schemeClr val="bg2">
                      <a:lumMod val="25000"/>
                    </a:schemeClr>
                  </a:solidFill>
                </a:rPr>
                <a:t> additional discovery call and demonstrations </a:t>
              </a:r>
              <a:endParaRPr lang="en-GB" sz="1400" dirty="0">
                <a:solidFill>
                  <a:schemeClr val="bg2">
                    <a:lumMod val="25000"/>
                  </a:schemeClr>
                </a:solidFill>
              </a:endParaRPr>
            </a:p>
          </p:txBody>
        </p:sp>
        <p:cxnSp>
          <p:nvCxnSpPr>
            <p:cNvPr id="13" name="Gerade Verbindung 51">
              <a:extLst>
                <a:ext uri="{FF2B5EF4-FFF2-40B4-BE49-F238E27FC236}">
                  <a16:creationId xmlns:a16="http://schemas.microsoft.com/office/drawing/2014/main" id="{082CBAFE-7BFF-4F39-8EC9-EA3380BC9AEA}"/>
                </a:ext>
              </a:extLst>
            </p:cNvPr>
            <p:cNvCxnSpPr/>
            <p:nvPr/>
          </p:nvCxnSpPr>
          <p:spPr>
            <a:xfrm rot="5400000" flipH="1" flipV="1">
              <a:off x="6987835" y="2546277"/>
              <a:ext cx="1621940" cy="0"/>
            </a:xfrm>
            <a:prstGeom prst="line">
              <a:avLst/>
            </a:prstGeom>
            <a:noFill/>
            <a:ln w="19050">
              <a:solidFill>
                <a:srgbClr val="969696"/>
              </a:solidFill>
              <a:prstDash val="sysDot"/>
              <a:round/>
              <a:headEnd/>
              <a:tailEnd/>
            </a:ln>
          </p:spPr>
        </p:cxnSp>
        <p:sp>
          <p:nvSpPr>
            <p:cNvPr id="14" name="Text Box 13">
              <a:extLst>
                <a:ext uri="{FF2B5EF4-FFF2-40B4-BE49-F238E27FC236}">
                  <a16:creationId xmlns:a16="http://schemas.microsoft.com/office/drawing/2014/main" id="{56C081D3-CB90-4187-AD66-588D4B2763FA}"/>
                </a:ext>
              </a:extLst>
            </p:cNvPr>
            <p:cNvSpPr txBox="1">
              <a:spLocks noChangeArrowheads="1"/>
            </p:cNvSpPr>
            <p:nvPr/>
          </p:nvSpPr>
          <p:spPr bwMode="gray">
            <a:xfrm>
              <a:off x="7798802" y="1743247"/>
              <a:ext cx="1924363" cy="1292662"/>
            </a:xfrm>
            <a:prstGeom prst="rect">
              <a:avLst/>
            </a:prstGeom>
            <a:noFill/>
            <a:ln w="9525" algn="ctr">
              <a:noFill/>
              <a:miter lim="800000"/>
              <a:headEnd/>
              <a:tailEnd/>
            </a:ln>
          </p:spPr>
          <p:txBody>
            <a:bodyPr wrap="square" lIns="90000" tIns="0" rIns="0" bIns="0">
              <a:spAutoFit/>
            </a:bodyPr>
            <a:lstStyle/>
            <a:p>
              <a:pPr defTabSz="801688"/>
              <a:r>
                <a:rPr lang="en-US" sz="1400" b="1" dirty="0">
                  <a:solidFill>
                    <a:schemeClr val="bg2">
                      <a:lumMod val="25000"/>
                    </a:schemeClr>
                  </a:solidFill>
                </a:rPr>
                <a:t>ProcessWeaver </a:t>
              </a:r>
              <a:r>
                <a:rPr lang="en-US" sz="1400" dirty="0">
                  <a:solidFill>
                    <a:schemeClr val="bg2">
                      <a:lumMod val="25000"/>
                    </a:schemeClr>
                  </a:solidFill>
                </a:rPr>
                <a:t>will operate as an extension of </a:t>
              </a:r>
              <a:r>
                <a:rPr lang="en-US" sz="1400" b="1" dirty="0">
                  <a:solidFill>
                    <a:schemeClr val="bg2">
                      <a:lumMod val="25000"/>
                    </a:schemeClr>
                  </a:solidFill>
                </a:rPr>
                <a:t>Sage</a:t>
              </a:r>
              <a:r>
                <a:rPr lang="en-US" sz="1400" dirty="0">
                  <a:solidFill>
                    <a:schemeClr val="bg2">
                      <a:lumMod val="25000"/>
                    </a:schemeClr>
                  </a:solidFill>
                </a:rPr>
                <a:t> direct sales efforts to help win the opportunity</a:t>
              </a:r>
              <a:endParaRPr lang="en-GB" sz="1400" dirty="0">
                <a:solidFill>
                  <a:schemeClr val="bg2">
                    <a:lumMod val="25000"/>
                  </a:schemeClr>
                </a:solidFill>
              </a:endParaRPr>
            </a:p>
          </p:txBody>
        </p:sp>
        <p:grpSp>
          <p:nvGrpSpPr>
            <p:cNvPr id="15" name="Gruppieren 5">
              <a:extLst>
                <a:ext uri="{FF2B5EF4-FFF2-40B4-BE49-F238E27FC236}">
                  <a16:creationId xmlns:a16="http://schemas.microsoft.com/office/drawing/2014/main" id="{B295A35E-0F09-4107-AE75-8382842BF961}"/>
                </a:ext>
              </a:extLst>
            </p:cNvPr>
            <p:cNvGrpSpPr/>
            <p:nvPr/>
          </p:nvGrpSpPr>
          <p:grpSpPr>
            <a:xfrm>
              <a:off x="324641" y="3357245"/>
              <a:ext cx="11477236" cy="1128491"/>
              <a:chOff x="324641" y="3357245"/>
              <a:chExt cx="11477236" cy="1128491"/>
            </a:xfrm>
          </p:grpSpPr>
          <p:grpSp>
            <p:nvGrpSpPr>
              <p:cNvPr id="16" name="Gruppieren 1">
                <a:extLst>
                  <a:ext uri="{FF2B5EF4-FFF2-40B4-BE49-F238E27FC236}">
                    <a16:creationId xmlns:a16="http://schemas.microsoft.com/office/drawing/2014/main" id="{7AF01CDB-AD66-48EF-8514-6318FB59A6D9}"/>
                  </a:ext>
                </a:extLst>
              </p:cNvPr>
              <p:cNvGrpSpPr/>
              <p:nvPr/>
            </p:nvGrpSpPr>
            <p:grpSpPr>
              <a:xfrm>
                <a:off x="324641" y="3357245"/>
                <a:ext cx="11477236" cy="1128491"/>
                <a:chOff x="324641" y="3357245"/>
                <a:chExt cx="10186609" cy="1001591"/>
              </a:xfrm>
            </p:grpSpPr>
            <p:sp>
              <p:nvSpPr>
                <p:cNvPr id="23" name="Freeform 7">
                  <a:extLst>
                    <a:ext uri="{FF2B5EF4-FFF2-40B4-BE49-F238E27FC236}">
                      <a16:creationId xmlns:a16="http://schemas.microsoft.com/office/drawing/2014/main" id="{A2266B01-0A2E-408E-B685-624517D2EB23}"/>
                    </a:ext>
                  </a:extLst>
                </p:cNvPr>
                <p:cNvSpPr>
                  <a:spLocks/>
                </p:cNvSpPr>
                <p:nvPr/>
              </p:nvSpPr>
              <p:spPr bwMode="auto">
                <a:xfrm>
                  <a:off x="324641" y="3358342"/>
                  <a:ext cx="1844959" cy="1000494"/>
                </a:xfrm>
                <a:custGeom>
                  <a:avLst/>
                  <a:gdLst/>
                  <a:ahLst/>
                  <a:cxnLst>
                    <a:cxn ang="0">
                      <a:pos x="1507" y="767"/>
                    </a:cxn>
                    <a:cxn ang="0">
                      <a:pos x="1355" y="949"/>
                    </a:cxn>
                    <a:cxn ang="0">
                      <a:pos x="0" y="949"/>
                    </a:cxn>
                    <a:cxn ang="0">
                      <a:pos x="0" y="0"/>
                    </a:cxn>
                    <a:cxn ang="0">
                      <a:pos x="1355" y="0"/>
                    </a:cxn>
                    <a:cxn ang="0">
                      <a:pos x="1750" y="474"/>
                    </a:cxn>
                    <a:cxn ang="0">
                      <a:pos x="1648" y="595"/>
                    </a:cxn>
                  </a:cxnLst>
                  <a:rect l="0" t="0" r="r" b="b"/>
                  <a:pathLst>
                    <a:path w="1750" h="949">
                      <a:moveTo>
                        <a:pt x="1507" y="767"/>
                      </a:moveTo>
                      <a:lnTo>
                        <a:pt x="1355" y="949"/>
                      </a:lnTo>
                      <a:lnTo>
                        <a:pt x="0" y="949"/>
                      </a:lnTo>
                      <a:lnTo>
                        <a:pt x="0" y="0"/>
                      </a:lnTo>
                      <a:lnTo>
                        <a:pt x="1355" y="0"/>
                      </a:lnTo>
                      <a:lnTo>
                        <a:pt x="1750" y="474"/>
                      </a:lnTo>
                      <a:lnTo>
                        <a:pt x="1648" y="595"/>
                      </a:lnTo>
                    </a:path>
                  </a:pathLst>
                </a:custGeom>
                <a:noFill/>
                <a:ln w="571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8">
                  <a:extLst>
                    <a:ext uri="{FF2B5EF4-FFF2-40B4-BE49-F238E27FC236}">
                      <a16:creationId xmlns:a16="http://schemas.microsoft.com/office/drawing/2014/main" id="{62AABBFE-AA3E-4E57-89A1-E3F021C2AA19}"/>
                    </a:ext>
                  </a:extLst>
                </p:cNvPr>
                <p:cNvSpPr>
                  <a:spLocks/>
                </p:cNvSpPr>
                <p:nvPr/>
              </p:nvSpPr>
              <p:spPr bwMode="auto">
                <a:xfrm>
                  <a:off x="1987213" y="3358342"/>
                  <a:ext cx="1846014" cy="627285"/>
                </a:xfrm>
                <a:custGeom>
                  <a:avLst/>
                  <a:gdLst/>
                  <a:ahLst/>
                  <a:cxnLst>
                    <a:cxn ang="0">
                      <a:pos x="0" y="196"/>
                    </a:cxn>
                    <a:cxn ang="0">
                      <a:pos x="0" y="0"/>
                    </a:cxn>
                    <a:cxn ang="0">
                      <a:pos x="1356" y="0"/>
                    </a:cxn>
                    <a:cxn ang="0">
                      <a:pos x="1751" y="474"/>
                    </a:cxn>
                    <a:cxn ang="0">
                      <a:pos x="1649" y="595"/>
                    </a:cxn>
                  </a:cxnLst>
                  <a:rect l="0" t="0" r="r" b="b"/>
                  <a:pathLst>
                    <a:path w="1751" h="595">
                      <a:moveTo>
                        <a:pt x="0" y="196"/>
                      </a:moveTo>
                      <a:lnTo>
                        <a:pt x="0" y="0"/>
                      </a:lnTo>
                      <a:lnTo>
                        <a:pt x="1356" y="0"/>
                      </a:lnTo>
                      <a:lnTo>
                        <a:pt x="1751" y="474"/>
                      </a:lnTo>
                      <a:lnTo>
                        <a:pt x="1649" y="595"/>
                      </a:lnTo>
                    </a:path>
                  </a:pathLst>
                </a:custGeom>
                <a:noFill/>
                <a:ln w="571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9">
                  <a:extLst>
                    <a:ext uri="{FF2B5EF4-FFF2-40B4-BE49-F238E27FC236}">
                      <a16:creationId xmlns:a16="http://schemas.microsoft.com/office/drawing/2014/main" id="{310E737F-5495-4D7F-BF20-D03123255124}"/>
                    </a:ext>
                  </a:extLst>
                </p:cNvPr>
                <p:cNvSpPr>
                  <a:spLocks/>
                </p:cNvSpPr>
                <p:nvPr/>
              </p:nvSpPr>
              <p:spPr bwMode="auto">
                <a:xfrm>
                  <a:off x="1987213" y="3716791"/>
                  <a:ext cx="1586665" cy="642045"/>
                </a:xfrm>
                <a:custGeom>
                  <a:avLst/>
                  <a:gdLst/>
                  <a:ahLst/>
                  <a:cxnLst>
                    <a:cxn ang="0">
                      <a:pos x="1505" y="427"/>
                    </a:cxn>
                    <a:cxn ang="0">
                      <a:pos x="1356" y="609"/>
                    </a:cxn>
                    <a:cxn ang="0">
                      <a:pos x="0" y="609"/>
                    </a:cxn>
                    <a:cxn ang="0">
                      <a:pos x="0" y="0"/>
                    </a:cxn>
                  </a:cxnLst>
                  <a:rect l="0" t="0" r="r" b="b"/>
                  <a:pathLst>
                    <a:path w="1505" h="609">
                      <a:moveTo>
                        <a:pt x="1505" y="427"/>
                      </a:moveTo>
                      <a:lnTo>
                        <a:pt x="1356" y="609"/>
                      </a:lnTo>
                      <a:lnTo>
                        <a:pt x="0" y="609"/>
                      </a:lnTo>
                      <a:lnTo>
                        <a:pt x="0" y="0"/>
                      </a:lnTo>
                    </a:path>
                  </a:pathLst>
                </a:custGeom>
                <a:noFill/>
                <a:ln w="571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10">
                  <a:extLst>
                    <a:ext uri="{FF2B5EF4-FFF2-40B4-BE49-F238E27FC236}">
                      <a16:creationId xmlns:a16="http://schemas.microsoft.com/office/drawing/2014/main" id="{1BF45477-C2F6-462D-81EB-DA5314B2D6DE}"/>
                    </a:ext>
                  </a:extLst>
                </p:cNvPr>
                <p:cNvSpPr>
                  <a:spLocks/>
                </p:cNvSpPr>
                <p:nvPr/>
              </p:nvSpPr>
              <p:spPr bwMode="auto">
                <a:xfrm>
                  <a:off x="3650839" y="3358342"/>
                  <a:ext cx="1846014" cy="627285"/>
                </a:xfrm>
                <a:custGeom>
                  <a:avLst/>
                  <a:gdLst/>
                  <a:ahLst/>
                  <a:cxnLst>
                    <a:cxn ang="0">
                      <a:pos x="0" y="196"/>
                    </a:cxn>
                    <a:cxn ang="0">
                      <a:pos x="0" y="0"/>
                    </a:cxn>
                    <a:cxn ang="0">
                      <a:pos x="1354" y="0"/>
                    </a:cxn>
                    <a:cxn ang="0">
                      <a:pos x="1751" y="474"/>
                    </a:cxn>
                    <a:cxn ang="0">
                      <a:pos x="1649" y="595"/>
                    </a:cxn>
                  </a:cxnLst>
                  <a:rect l="0" t="0" r="r" b="b"/>
                  <a:pathLst>
                    <a:path w="1751" h="595">
                      <a:moveTo>
                        <a:pt x="0" y="196"/>
                      </a:moveTo>
                      <a:lnTo>
                        <a:pt x="0" y="0"/>
                      </a:lnTo>
                      <a:lnTo>
                        <a:pt x="1354" y="0"/>
                      </a:lnTo>
                      <a:lnTo>
                        <a:pt x="1751" y="474"/>
                      </a:lnTo>
                      <a:lnTo>
                        <a:pt x="1649" y="595"/>
                      </a:lnTo>
                    </a:path>
                  </a:pathLst>
                </a:custGeom>
                <a:noFill/>
                <a:ln w="5715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1">
                  <a:extLst>
                    <a:ext uri="{FF2B5EF4-FFF2-40B4-BE49-F238E27FC236}">
                      <a16:creationId xmlns:a16="http://schemas.microsoft.com/office/drawing/2014/main" id="{FDAA7844-F385-4545-94F9-FDAC0CE671C1}"/>
                    </a:ext>
                  </a:extLst>
                </p:cNvPr>
                <p:cNvSpPr>
                  <a:spLocks/>
                </p:cNvSpPr>
                <p:nvPr/>
              </p:nvSpPr>
              <p:spPr bwMode="auto">
                <a:xfrm>
                  <a:off x="3650839" y="3716791"/>
                  <a:ext cx="1586665" cy="642045"/>
                </a:xfrm>
                <a:custGeom>
                  <a:avLst/>
                  <a:gdLst/>
                  <a:ahLst/>
                  <a:cxnLst>
                    <a:cxn ang="0">
                      <a:pos x="1505" y="427"/>
                    </a:cxn>
                    <a:cxn ang="0">
                      <a:pos x="1354" y="609"/>
                    </a:cxn>
                    <a:cxn ang="0">
                      <a:pos x="0" y="609"/>
                    </a:cxn>
                    <a:cxn ang="0">
                      <a:pos x="0" y="0"/>
                    </a:cxn>
                  </a:cxnLst>
                  <a:rect l="0" t="0" r="r" b="b"/>
                  <a:pathLst>
                    <a:path w="1505" h="609">
                      <a:moveTo>
                        <a:pt x="1505" y="427"/>
                      </a:moveTo>
                      <a:lnTo>
                        <a:pt x="1354" y="609"/>
                      </a:lnTo>
                      <a:lnTo>
                        <a:pt x="0" y="609"/>
                      </a:lnTo>
                      <a:lnTo>
                        <a:pt x="0" y="0"/>
                      </a:lnTo>
                    </a:path>
                  </a:pathLst>
                </a:custGeom>
                <a:noFill/>
                <a:ln w="57150" cap="flat">
                  <a:solidFill>
                    <a:schemeClr val="accent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2">
                  <a:extLst>
                    <a:ext uri="{FF2B5EF4-FFF2-40B4-BE49-F238E27FC236}">
                      <a16:creationId xmlns:a16="http://schemas.microsoft.com/office/drawing/2014/main" id="{8A5F147D-3CD3-4ECA-817E-E5D4C1454845}"/>
                    </a:ext>
                  </a:extLst>
                </p:cNvPr>
                <p:cNvSpPr>
                  <a:spLocks/>
                </p:cNvSpPr>
                <p:nvPr/>
              </p:nvSpPr>
              <p:spPr bwMode="auto">
                <a:xfrm>
                  <a:off x="5312357" y="3358342"/>
                  <a:ext cx="1848122" cy="627285"/>
                </a:xfrm>
                <a:custGeom>
                  <a:avLst/>
                  <a:gdLst/>
                  <a:ahLst/>
                  <a:cxnLst>
                    <a:cxn ang="0">
                      <a:pos x="0" y="196"/>
                    </a:cxn>
                    <a:cxn ang="0">
                      <a:pos x="0" y="0"/>
                    </a:cxn>
                    <a:cxn ang="0">
                      <a:pos x="1356" y="0"/>
                    </a:cxn>
                    <a:cxn ang="0">
                      <a:pos x="1753" y="474"/>
                    </a:cxn>
                    <a:cxn ang="0">
                      <a:pos x="1651" y="595"/>
                    </a:cxn>
                  </a:cxnLst>
                  <a:rect l="0" t="0" r="r" b="b"/>
                  <a:pathLst>
                    <a:path w="1753" h="595">
                      <a:moveTo>
                        <a:pt x="0" y="196"/>
                      </a:moveTo>
                      <a:lnTo>
                        <a:pt x="0" y="0"/>
                      </a:lnTo>
                      <a:lnTo>
                        <a:pt x="1356" y="0"/>
                      </a:lnTo>
                      <a:lnTo>
                        <a:pt x="1753" y="474"/>
                      </a:lnTo>
                      <a:lnTo>
                        <a:pt x="1651" y="595"/>
                      </a:lnTo>
                    </a:path>
                  </a:pathLst>
                </a:custGeom>
                <a:noFill/>
                <a:ln w="57150"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3">
                  <a:extLst>
                    <a:ext uri="{FF2B5EF4-FFF2-40B4-BE49-F238E27FC236}">
                      <a16:creationId xmlns:a16="http://schemas.microsoft.com/office/drawing/2014/main" id="{94FC8A35-598B-48D0-A352-77D9EFCDDBC9}"/>
                    </a:ext>
                  </a:extLst>
                </p:cNvPr>
                <p:cNvSpPr>
                  <a:spLocks/>
                </p:cNvSpPr>
                <p:nvPr/>
              </p:nvSpPr>
              <p:spPr bwMode="auto">
                <a:xfrm>
                  <a:off x="5312357" y="3716791"/>
                  <a:ext cx="1588774" cy="642045"/>
                </a:xfrm>
                <a:custGeom>
                  <a:avLst/>
                  <a:gdLst/>
                  <a:ahLst/>
                  <a:cxnLst>
                    <a:cxn ang="0">
                      <a:pos x="1507" y="427"/>
                    </a:cxn>
                    <a:cxn ang="0">
                      <a:pos x="1356" y="609"/>
                    </a:cxn>
                    <a:cxn ang="0">
                      <a:pos x="0" y="609"/>
                    </a:cxn>
                    <a:cxn ang="0">
                      <a:pos x="0" y="0"/>
                    </a:cxn>
                  </a:cxnLst>
                  <a:rect l="0" t="0" r="r" b="b"/>
                  <a:pathLst>
                    <a:path w="1507" h="609">
                      <a:moveTo>
                        <a:pt x="1507" y="427"/>
                      </a:moveTo>
                      <a:lnTo>
                        <a:pt x="1356" y="609"/>
                      </a:lnTo>
                      <a:lnTo>
                        <a:pt x="0" y="609"/>
                      </a:lnTo>
                      <a:lnTo>
                        <a:pt x="0" y="0"/>
                      </a:lnTo>
                    </a:path>
                  </a:pathLst>
                </a:custGeom>
                <a:noFill/>
                <a:ln w="57150"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4">
                  <a:extLst>
                    <a:ext uri="{FF2B5EF4-FFF2-40B4-BE49-F238E27FC236}">
                      <a16:creationId xmlns:a16="http://schemas.microsoft.com/office/drawing/2014/main" id="{94F7D8F0-9449-41B3-A7EF-928AAF190D0C}"/>
                    </a:ext>
                  </a:extLst>
                </p:cNvPr>
                <p:cNvSpPr>
                  <a:spLocks/>
                </p:cNvSpPr>
                <p:nvPr/>
              </p:nvSpPr>
              <p:spPr bwMode="auto">
                <a:xfrm>
                  <a:off x="6975983" y="3358342"/>
                  <a:ext cx="1844959" cy="1000494"/>
                </a:xfrm>
                <a:custGeom>
                  <a:avLst/>
                  <a:gdLst/>
                  <a:ahLst/>
                  <a:cxnLst>
                    <a:cxn ang="0">
                      <a:pos x="0" y="340"/>
                    </a:cxn>
                    <a:cxn ang="0">
                      <a:pos x="0" y="949"/>
                    </a:cxn>
                    <a:cxn ang="0">
                      <a:pos x="1356" y="949"/>
                    </a:cxn>
                    <a:cxn ang="0">
                      <a:pos x="1750" y="474"/>
                    </a:cxn>
                    <a:cxn ang="0">
                      <a:pos x="1356" y="0"/>
                    </a:cxn>
                    <a:cxn ang="0">
                      <a:pos x="0" y="0"/>
                    </a:cxn>
                    <a:cxn ang="0">
                      <a:pos x="0" y="196"/>
                    </a:cxn>
                  </a:cxnLst>
                  <a:rect l="0" t="0" r="r" b="b"/>
                  <a:pathLst>
                    <a:path w="1750" h="949">
                      <a:moveTo>
                        <a:pt x="0" y="340"/>
                      </a:moveTo>
                      <a:lnTo>
                        <a:pt x="0" y="949"/>
                      </a:lnTo>
                      <a:lnTo>
                        <a:pt x="1356" y="949"/>
                      </a:lnTo>
                      <a:lnTo>
                        <a:pt x="1750" y="474"/>
                      </a:lnTo>
                      <a:lnTo>
                        <a:pt x="1356" y="0"/>
                      </a:lnTo>
                      <a:lnTo>
                        <a:pt x="0" y="0"/>
                      </a:lnTo>
                      <a:lnTo>
                        <a:pt x="0" y="196"/>
                      </a:lnTo>
                    </a:path>
                  </a:pathLst>
                </a:custGeom>
                <a:noFill/>
                <a:ln w="57150" cap="flat">
                  <a:solidFill>
                    <a:schemeClr val="accent1">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4">
                  <a:extLst>
                    <a:ext uri="{FF2B5EF4-FFF2-40B4-BE49-F238E27FC236}">
                      <a16:creationId xmlns:a16="http://schemas.microsoft.com/office/drawing/2014/main" id="{E708AF6B-0AB7-4926-815A-B4AC322D8732}"/>
                    </a:ext>
                  </a:extLst>
                </p:cNvPr>
                <p:cNvSpPr>
                  <a:spLocks/>
                </p:cNvSpPr>
                <p:nvPr/>
              </p:nvSpPr>
              <p:spPr bwMode="auto">
                <a:xfrm>
                  <a:off x="8666291" y="3357245"/>
                  <a:ext cx="1844959" cy="1000494"/>
                </a:xfrm>
                <a:custGeom>
                  <a:avLst/>
                  <a:gdLst/>
                  <a:ahLst/>
                  <a:cxnLst>
                    <a:cxn ang="0">
                      <a:pos x="0" y="340"/>
                    </a:cxn>
                    <a:cxn ang="0">
                      <a:pos x="0" y="949"/>
                    </a:cxn>
                    <a:cxn ang="0">
                      <a:pos x="1356" y="949"/>
                    </a:cxn>
                    <a:cxn ang="0">
                      <a:pos x="1750" y="474"/>
                    </a:cxn>
                    <a:cxn ang="0">
                      <a:pos x="1356" y="0"/>
                    </a:cxn>
                    <a:cxn ang="0">
                      <a:pos x="0" y="0"/>
                    </a:cxn>
                    <a:cxn ang="0">
                      <a:pos x="0" y="196"/>
                    </a:cxn>
                  </a:cxnLst>
                  <a:rect l="0" t="0" r="r" b="b"/>
                  <a:pathLst>
                    <a:path w="1750" h="949">
                      <a:moveTo>
                        <a:pt x="0" y="340"/>
                      </a:moveTo>
                      <a:lnTo>
                        <a:pt x="0" y="949"/>
                      </a:lnTo>
                      <a:lnTo>
                        <a:pt x="1356" y="949"/>
                      </a:lnTo>
                      <a:lnTo>
                        <a:pt x="1750" y="474"/>
                      </a:lnTo>
                      <a:lnTo>
                        <a:pt x="1356" y="0"/>
                      </a:lnTo>
                      <a:lnTo>
                        <a:pt x="0" y="0"/>
                      </a:lnTo>
                      <a:lnTo>
                        <a:pt x="0" y="196"/>
                      </a:lnTo>
                    </a:path>
                  </a:pathLst>
                </a:custGeom>
                <a:noFill/>
                <a:ln w="57150" cap="flat">
                  <a:solidFill>
                    <a:schemeClr val="accent1">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17" name="Textfeld 63">
                <a:extLst>
                  <a:ext uri="{FF2B5EF4-FFF2-40B4-BE49-F238E27FC236}">
                    <a16:creationId xmlns:a16="http://schemas.microsoft.com/office/drawing/2014/main" id="{6F31F639-97E7-4549-96EF-93DA3DB45DCF}"/>
                  </a:ext>
                </a:extLst>
              </p:cNvPr>
              <p:cNvSpPr txBox="1"/>
              <p:nvPr/>
            </p:nvSpPr>
            <p:spPr>
              <a:xfrm>
                <a:off x="472399" y="3635508"/>
                <a:ext cx="1467807" cy="584775"/>
              </a:xfrm>
              <a:prstGeom prst="rect">
                <a:avLst/>
              </a:prstGeom>
              <a:noFill/>
            </p:spPr>
            <p:txBody>
              <a:bodyPr wrap="square" rtlCol="0">
                <a:spAutoFit/>
              </a:bodyPr>
              <a:lstStyle/>
              <a:p>
                <a:pPr algn="ctr"/>
                <a:r>
                  <a:rPr lang="de-DE" sz="1600" b="1" dirty="0">
                    <a:solidFill>
                      <a:schemeClr val="tx1">
                        <a:lumMod val="65000"/>
                        <a:lumOff val="35000"/>
                      </a:schemeClr>
                    </a:solidFill>
                  </a:rPr>
                  <a:t>Identify Needs</a:t>
                </a:r>
                <a:endParaRPr lang="de-DE" sz="1600" dirty="0">
                  <a:solidFill>
                    <a:schemeClr val="tx1">
                      <a:lumMod val="65000"/>
                      <a:lumOff val="35000"/>
                    </a:schemeClr>
                  </a:solidFill>
                </a:endParaRPr>
              </a:p>
            </p:txBody>
          </p:sp>
          <p:sp>
            <p:nvSpPr>
              <p:cNvPr id="18" name="Textfeld 64">
                <a:extLst>
                  <a:ext uri="{FF2B5EF4-FFF2-40B4-BE49-F238E27FC236}">
                    <a16:creationId xmlns:a16="http://schemas.microsoft.com/office/drawing/2014/main" id="{B1CA4562-858F-4341-9BAC-A5DD086839E2}"/>
                  </a:ext>
                </a:extLst>
              </p:cNvPr>
              <p:cNvSpPr txBox="1"/>
              <p:nvPr/>
            </p:nvSpPr>
            <p:spPr>
              <a:xfrm>
                <a:off x="2420603" y="3758618"/>
                <a:ext cx="1442144" cy="338554"/>
              </a:xfrm>
              <a:prstGeom prst="rect">
                <a:avLst/>
              </a:prstGeom>
              <a:noFill/>
            </p:spPr>
            <p:txBody>
              <a:bodyPr wrap="square" rtlCol="0">
                <a:spAutoFit/>
              </a:bodyPr>
              <a:lstStyle/>
              <a:p>
                <a:pPr algn="ctr"/>
                <a:r>
                  <a:rPr lang="de-DE" sz="1600" b="1" dirty="0">
                    <a:solidFill>
                      <a:schemeClr val="tx1">
                        <a:lumMod val="65000"/>
                        <a:lumOff val="35000"/>
                      </a:schemeClr>
                    </a:solidFill>
                  </a:rPr>
                  <a:t>Qualification</a:t>
                </a:r>
              </a:p>
            </p:txBody>
          </p:sp>
          <p:sp>
            <p:nvSpPr>
              <p:cNvPr id="19" name="Textfeld 65">
                <a:extLst>
                  <a:ext uri="{FF2B5EF4-FFF2-40B4-BE49-F238E27FC236}">
                    <a16:creationId xmlns:a16="http://schemas.microsoft.com/office/drawing/2014/main" id="{32119FA1-DB74-4516-AF6E-5AE030ED322A}"/>
                  </a:ext>
                </a:extLst>
              </p:cNvPr>
              <p:cNvSpPr txBox="1"/>
              <p:nvPr/>
            </p:nvSpPr>
            <p:spPr>
              <a:xfrm>
                <a:off x="4234615" y="3690714"/>
                <a:ext cx="1651551" cy="584775"/>
              </a:xfrm>
              <a:prstGeom prst="rect">
                <a:avLst/>
              </a:prstGeom>
              <a:noFill/>
            </p:spPr>
            <p:txBody>
              <a:bodyPr wrap="square" rtlCol="0">
                <a:spAutoFit/>
              </a:bodyPr>
              <a:lstStyle/>
              <a:p>
                <a:pPr algn="ctr"/>
                <a:r>
                  <a:rPr lang="de-DE" sz="1600" b="1" dirty="0">
                    <a:solidFill>
                      <a:schemeClr val="tx1">
                        <a:lumMod val="65000"/>
                        <a:lumOff val="35000"/>
                      </a:schemeClr>
                    </a:solidFill>
                  </a:rPr>
                  <a:t>ProcesWeaver</a:t>
                </a:r>
              </a:p>
              <a:p>
                <a:pPr algn="ctr"/>
                <a:r>
                  <a:rPr lang="de-DE" sz="1600" b="1" dirty="0">
                    <a:solidFill>
                      <a:schemeClr val="tx1">
                        <a:lumMod val="65000"/>
                        <a:lumOff val="35000"/>
                      </a:schemeClr>
                    </a:solidFill>
                  </a:rPr>
                  <a:t>Reponse</a:t>
                </a:r>
                <a:endParaRPr lang="de-DE" sz="2000" dirty="0">
                  <a:solidFill>
                    <a:schemeClr val="tx1">
                      <a:lumMod val="65000"/>
                      <a:lumOff val="35000"/>
                    </a:schemeClr>
                  </a:solidFill>
                </a:endParaRPr>
              </a:p>
            </p:txBody>
          </p:sp>
          <p:sp>
            <p:nvSpPr>
              <p:cNvPr id="20" name="Textfeld 66">
                <a:extLst>
                  <a:ext uri="{FF2B5EF4-FFF2-40B4-BE49-F238E27FC236}">
                    <a16:creationId xmlns:a16="http://schemas.microsoft.com/office/drawing/2014/main" id="{1BB273C1-0D30-46E2-AAE2-681B3A63A538}"/>
                  </a:ext>
                </a:extLst>
              </p:cNvPr>
              <p:cNvSpPr txBox="1"/>
              <p:nvPr/>
            </p:nvSpPr>
            <p:spPr>
              <a:xfrm>
                <a:off x="6202118" y="3727841"/>
                <a:ext cx="1504999" cy="338554"/>
              </a:xfrm>
              <a:prstGeom prst="rect">
                <a:avLst/>
              </a:prstGeom>
              <a:noFill/>
            </p:spPr>
            <p:txBody>
              <a:bodyPr wrap="square" rtlCol="0">
                <a:spAutoFit/>
              </a:bodyPr>
              <a:lstStyle/>
              <a:p>
                <a:pPr algn="ctr"/>
                <a:r>
                  <a:rPr lang="de-DE" sz="1600" b="1" dirty="0">
                    <a:solidFill>
                      <a:schemeClr val="tx1">
                        <a:lumMod val="65000"/>
                        <a:lumOff val="35000"/>
                      </a:schemeClr>
                    </a:solidFill>
                  </a:rPr>
                  <a:t>Engagement</a:t>
                </a:r>
                <a:endParaRPr lang="de-DE" sz="1600" dirty="0">
                  <a:solidFill>
                    <a:schemeClr val="tx1">
                      <a:lumMod val="65000"/>
                      <a:lumOff val="35000"/>
                    </a:schemeClr>
                  </a:solidFill>
                </a:endParaRPr>
              </a:p>
            </p:txBody>
          </p:sp>
          <p:sp>
            <p:nvSpPr>
              <p:cNvPr id="21" name="Textfeld 67">
                <a:extLst>
                  <a:ext uri="{FF2B5EF4-FFF2-40B4-BE49-F238E27FC236}">
                    <a16:creationId xmlns:a16="http://schemas.microsoft.com/office/drawing/2014/main" id="{8E029DEE-4C5C-41CC-B815-FB32CAB13556}"/>
                  </a:ext>
                </a:extLst>
              </p:cNvPr>
              <p:cNvSpPr txBox="1"/>
              <p:nvPr/>
            </p:nvSpPr>
            <p:spPr>
              <a:xfrm>
                <a:off x="8124081" y="3624346"/>
                <a:ext cx="1303441" cy="584775"/>
              </a:xfrm>
              <a:prstGeom prst="rect">
                <a:avLst/>
              </a:prstGeom>
              <a:noFill/>
            </p:spPr>
            <p:txBody>
              <a:bodyPr wrap="square" rtlCol="0">
                <a:spAutoFit/>
              </a:bodyPr>
              <a:lstStyle/>
              <a:p>
                <a:pPr algn="ctr"/>
                <a:r>
                  <a:rPr lang="de-DE" sz="1600" b="1" dirty="0">
                    <a:solidFill>
                      <a:schemeClr val="tx1">
                        <a:lumMod val="65000"/>
                        <a:lumOff val="35000"/>
                      </a:schemeClr>
                    </a:solidFill>
                  </a:rPr>
                  <a:t>Sales Assistance</a:t>
                </a:r>
                <a:endParaRPr lang="de-DE" sz="1600" dirty="0">
                  <a:solidFill>
                    <a:schemeClr val="tx1">
                      <a:lumMod val="65000"/>
                      <a:lumOff val="35000"/>
                    </a:schemeClr>
                  </a:solidFill>
                </a:endParaRPr>
              </a:p>
            </p:txBody>
          </p:sp>
          <p:sp>
            <p:nvSpPr>
              <p:cNvPr id="22" name="Textfeld 68">
                <a:extLst>
                  <a:ext uri="{FF2B5EF4-FFF2-40B4-BE49-F238E27FC236}">
                    <a16:creationId xmlns:a16="http://schemas.microsoft.com/office/drawing/2014/main" id="{7DA9FE87-98BF-4F39-BF3D-2AA548666EAF}"/>
                  </a:ext>
                </a:extLst>
              </p:cNvPr>
              <p:cNvSpPr txBox="1"/>
              <p:nvPr/>
            </p:nvSpPr>
            <p:spPr>
              <a:xfrm>
                <a:off x="10009425" y="3758618"/>
                <a:ext cx="1329163" cy="338554"/>
              </a:xfrm>
              <a:prstGeom prst="rect">
                <a:avLst/>
              </a:prstGeom>
              <a:noFill/>
            </p:spPr>
            <p:txBody>
              <a:bodyPr wrap="square" rtlCol="0">
                <a:spAutoFit/>
              </a:bodyPr>
              <a:lstStyle/>
              <a:p>
                <a:pPr algn="ctr"/>
                <a:r>
                  <a:rPr lang="de-DE" sz="1600" b="1" dirty="0">
                    <a:solidFill>
                      <a:schemeClr val="tx1">
                        <a:lumMod val="65000"/>
                        <a:lumOff val="35000"/>
                      </a:schemeClr>
                    </a:solidFill>
                  </a:rPr>
                  <a:t>What Next</a:t>
                </a:r>
                <a:endParaRPr lang="de-DE" sz="1600" dirty="0">
                  <a:solidFill>
                    <a:schemeClr val="tx1">
                      <a:lumMod val="65000"/>
                      <a:lumOff val="35000"/>
                    </a:schemeClr>
                  </a:solidFill>
                </a:endParaRPr>
              </a:p>
            </p:txBody>
          </p:sp>
        </p:grpSp>
      </p:grpSp>
      <p:sp>
        <p:nvSpPr>
          <p:cNvPr id="32" name="Title 1">
            <a:extLst>
              <a:ext uri="{FF2B5EF4-FFF2-40B4-BE49-F238E27FC236}">
                <a16:creationId xmlns:a16="http://schemas.microsoft.com/office/drawing/2014/main" id="{70C0EC6B-7DB6-4313-BBB1-5AA5CF588490}"/>
              </a:ext>
            </a:extLst>
          </p:cNvPr>
          <p:cNvSpPr txBox="1">
            <a:spLocks/>
          </p:cNvSpPr>
          <p:nvPr/>
        </p:nvSpPr>
        <p:spPr>
          <a:xfrm>
            <a:off x="324641" y="425491"/>
            <a:ext cx="9677400" cy="1143000"/>
          </a:xfrm>
          <a:prstGeom prst="rect">
            <a:avLst/>
          </a:prstGeom>
        </p:spPr>
        <p:txBody>
          <a:bodyPr anchor="t"/>
          <a:lstStyle>
            <a:lvl1pPr algn="l" defTabSz="914377" rtl="0" eaLnBrk="1" latinLnBrk="0" hangingPunct="1">
              <a:lnSpc>
                <a:spcPct val="100000"/>
              </a:lnSpc>
              <a:spcBef>
                <a:spcPct val="0"/>
              </a:spcBef>
              <a:buNone/>
              <a:defRPr sz="3200" b="1" kern="1200" spc="-51" baseline="0">
                <a:solidFill>
                  <a:srgbClr val="51534A"/>
                </a:solidFill>
                <a:latin typeface="+mj-lt"/>
                <a:ea typeface="+mj-ea"/>
                <a:cs typeface="+mj-cs"/>
              </a:defRPr>
            </a:lvl1pPr>
          </a:lstStyle>
          <a:p>
            <a:r>
              <a:rPr lang="en-US">
                <a:solidFill>
                  <a:schemeClr val="tx2"/>
                </a:solidFill>
              </a:rPr>
              <a:t>Interested Prospect Next Steps</a:t>
            </a:r>
            <a:endParaRPr lang="en-US" dirty="0">
              <a:solidFill>
                <a:schemeClr val="tx2"/>
              </a:solidFill>
            </a:endParaRPr>
          </a:p>
        </p:txBody>
      </p:sp>
    </p:spTree>
    <p:extLst>
      <p:ext uri="{BB962C8B-B14F-4D97-AF65-F5344CB8AC3E}">
        <p14:creationId xmlns:p14="http://schemas.microsoft.com/office/powerpoint/2010/main" val="271595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82" y="344259"/>
            <a:ext cx="9677400" cy="1143000"/>
          </a:xfrm>
        </p:spPr>
        <p:txBody>
          <a:bodyPr anchor="t"/>
          <a:lstStyle/>
          <a:p>
            <a:r>
              <a:rPr lang="en-US" dirty="0">
                <a:solidFill>
                  <a:schemeClr val="tx2"/>
                </a:solidFill>
              </a:rPr>
              <a:t>Implementation and Support</a:t>
            </a:r>
          </a:p>
        </p:txBody>
      </p:sp>
      <p:grpSp>
        <p:nvGrpSpPr>
          <p:cNvPr id="80" name="Group 79">
            <a:extLst>
              <a:ext uri="{FF2B5EF4-FFF2-40B4-BE49-F238E27FC236}">
                <a16:creationId xmlns:a16="http://schemas.microsoft.com/office/drawing/2014/main" id="{B9A074B7-F956-4089-89B1-6AF662802113}"/>
              </a:ext>
            </a:extLst>
          </p:cNvPr>
          <p:cNvGrpSpPr/>
          <p:nvPr/>
        </p:nvGrpSpPr>
        <p:grpSpPr>
          <a:xfrm>
            <a:off x="493349" y="1295400"/>
            <a:ext cx="11651998" cy="4595163"/>
            <a:chOff x="340464" y="1269838"/>
            <a:chExt cx="11651998" cy="4595163"/>
          </a:xfrm>
        </p:grpSpPr>
        <p:cxnSp>
          <p:nvCxnSpPr>
            <p:cNvPr id="6" name="Gerade Verbindung 119">
              <a:extLst>
                <a:ext uri="{FF2B5EF4-FFF2-40B4-BE49-F238E27FC236}">
                  <a16:creationId xmlns:a16="http://schemas.microsoft.com/office/drawing/2014/main" id="{65332C0D-B628-4AD1-ACC4-34CDB23C97CF}"/>
                </a:ext>
              </a:extLst>
            </p:cNvPr>
            <p:cNvCxnSpPr/>
            <p:nvPr/>
          </p:nvCxnSpPr>
          <p:spPr bwMode="gray">
            <a:xfrm>
              <a:off x="9137227" y="4491540"/>
              <a:ext cx="2472" cy="1007093"/>
            </a:xfrm>
            <a:prstGeom prst="line">
              <a:avLst/>
            </a:prstGeom>
            <a:noFill/>
            <a:ln w="6350" cap="flat" cmpd="sng" algn="ctr">
              <a:solidFill>
                <a:srgbClr val="4F81BD"/>
              </a:solidFill>
              <a:prstDash val="solid"/>
              <a:miter lim="800000"/>
            </a:ln>
            <a:effectLst/>
          </p:spPr>
        </p:cxnSp>
        <p:sp>
          <p:nvSpPr>
            <p:cNvPr id="7" name="Abgerundetes Rechteck 31">
              <a:extLst>
                <a:ext uri="{FF2B5EF4-FFF2-40B4-BE49-F238E27FC236}">
                  <a16:creationId xmlns:a16="http://schemas.microsoft.com/office/drawing/2014/main" id="{B104CA92-009D-420F-9F73-842E9BDBEF3E}"/>
                </a:ext>
              </a:extLst>
            </p:cNvPr>
            <p:cNvSpPr/>
            <p:nvPr/>
          </p:nvSpPr>
          <p:spPr bwMode="gray">
            <a:xfrm>
              <a:off x="340465" y="1269838"/>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KICK-OFF MEETING</a:t>
              </a:r>
            </a:p>
          </p:txBody>
        </p:sp>
        <p:sp>
          <p:nvSpPr>
            <p:cNvPr id="8" name="Abgerundetes Rechteck 32">
              <a:extLst>
                <a:ext uri="{FF2B5EF4-FFF2-40B4-BE49-F238E27FC236}">
                  <a16:creationId xmlns:a16="http://schemas.microsoft.com/office/drawing/2014/main" id="{FCFF30DE-7431-488F-A160-3412713D24E7}"/>
                </a:ext>
              </a:extLst>
            </p:cNvPr>
            <p:cNvSpPr/>
            <p:nvPr/>
          </p:nvSpPr>
          <p:spPr bwMode="gray">
            <a:xfrm>
              <a:off x="340465" y="3641777"/>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UAT PREP</a:t>
              </a:r>
            </a:p>
          </p:txBody>
        </p:sp>
        <p:sp>
          <p:nvSpPr>
            <p:cNvPr id="9" name="Abgerundetes Rechteck 33">
              <a:extLst>
                <a:ext uri="{FF2B5EF4-FFF2-40B4-BE49-F238E27FC236}">
                  <a16:creationId xmlns:a16="http://schemas.microsoft.com/office/drawing/2014/main" id="{60771965-8144-4186-92AD-E58F6CA1F077}"/>
                </a:ext>
              </a:extLst>
            </p:cNvPr>
            <p:cNvSpPr/>
            <p:nvPr/>
          </p:nvSpPr>
          <p:spPr bwMode="gray">
            <a:xfrm>
              <a:off x="340465" y="3302926"/>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PHASE 1 TRAINING</a:t>
              </a:r>
            </a:p>
          </p:txBody>
        </p:sp>
        <p:sp>
          <p:nvSpPr>
            <p:cNvPr id="10" name="Abgerundetes Rechteck 34">
              <a:extLst>
                <a:ext uri="{FF2B5EF4-FFF2-40B4-BE49-F238E27FC236}">
                  <a16:creationId xmlns:a16="http://schemas.microsoft.com/office/drawing/2014/main" id="{44232049-B64B-4E61-BB55-EC835CCF44E3}"/>
                </a:ext>
              </a:extLst>
            </p:cNvPr>
            <p:cNvSpPr/>
            <p:nvPr/>
          </p:nvSpPr>
          <p:spPr bwMode="gray">
            <a:xfrm>
              <a:off x="340465" y="2964078"/>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INTEGRATION TESTING</a:t>
              </a:r>
            </a:p>
          </p:txBody>
        </p:sp>
        <p:sp>
          <p:nvSpPr>
            <p:cNvPr id="11" name="Abgerundetes Rechteck 35">
              <a:extLst>
                <a:ext uri="{FF2B5EF4-FFF2-40B4-BE49-F238E27FC236}">
                  <a16:creationId xmlns:a16="http://schemas.microsoft.com/office/drawing/2014/main" id="{50C2B918-A6C4-4806-A233-F5C1AE5B3182}"/>
                </a:ext>
              </a:extLst>
            </p:cNvPr>
            <p:cNvSpPr/>
            <p:nvPr/>
          </p:nvSpPr>
          <p:spPr bwMode="gray">
            <a:xfrm>
              <a:off x="340465" y="2625230"/>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DEVELOPMENT/CONFIG</a:t>
              </a:r>
            </a:p>
          </p:txBody>
        </p:sp>
        <p:sp>
          <p:nvSpPr>
            <p:cNvPr id="12" name="Abgerundetes Rechteck 36">
              <a:extLst>
                <a:ext uri="{FF2B5EF4-FFF2-40B4-BE49-F238E27FC236}">
                  <a16:creationId xmlns:a16="http://schemas.microsoft.com/office/drawing/2014/main" id="{5DD1BEF3-91B5-4807-81F9-327ABD117011}"/>
                </a:ext>
              </a:extLst>
            </p:cNvPr>
            <p:cNvSpPr/>
            <p:nvPr/>
          </p:nvSpPr>
          <p:spPr bwMode="gray">
            <a:xfrm>
              <a:off x="340465" y="2297788"/>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INFRASTRUCTURE SETUP</a:t>
              </a:r>
            </a:p>
          </p:txBody>
        </p:sp>
        <p:sp>
          <p:nvSpPr>
            <p:cNvPr id="13" name="Abgerundetes Rechteck 37">
              <a:extLst>
                <a:ext uri="{FF2B5EF4-FFF2-40B4-BE49-F238E27FC236}">
                  <a16:creationId xmlns:a16="http://schemas.microsoft.com/office/drawing/2014/main" id="{885E21EC-D727-436C-8B78-AF37CED9336D}"/>
                </a:ext>
              </a:extLst>
            </p:cNvPr>
            <p:cNvSpPr/>
            <p:nvPr/>
          </p:nvSpPr>
          <p:spPr bwMode="gray">
            <a:xfrm>
              <a:off x="340464" y="1927627"/>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DESIGN</a:t>
              </a:r>
            </a:p>
          </p:txBody>
        </p:sp>
        <p:sp>
          <p:nvSpPr>
            <p:cNvPr id="14" name="Abgerundetes Rechteck 38">
              <a:extLst>
                <a:ext uri="{FF2B5EF4-FFF2-40B4-BE49-F238E27FC236}">
                  <a16:creationId xmlns:a16="http://schemas.microsoft.com/office/drawing/2014/main" id="{F1786A05-3723-49E3-8DD2-B7B4424CE8CE}"/>
                </a:ext>
              </a:extLst>
            </p:cNvPr>
            <p:cNvSpPr/>
            <p:nvPr/>
          </p:nvSpPr>
          <p:spPr bwMode="gray">
            <a:xfrm>
              <a:off x="340465" y="1608686"/>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BLUE PRINT</a:t>
              </a:r>
            </a:p>
          </p:txBody>
        </p:sp>
        <p:sp>
          <p:nvSpPr>
            <p:cNvPr id="15" name="Abgerundetes Rechteck 39">
              <a:extLst>
                <a:ext uri="{FF2B5EF4-FFF2-40B4-BE49-F238E27FC236}">
                  <a16:creationId xmlns:a16="http://schemas.microsoft.com/office/drawing/2014/main" id="{DB0117C4-0D42-4907-AF29-D4E6190EC886}"/>
                </a:ext>
              </a:extLst>
            </p:cNvPr>
            <p:cNvSpPr/>
            <p:nvPr/>
          </p:nvSpPr>
          <p:spPr bwMode="gray">
            <a:xfrm>
              <a:off x="340465" y="4015727"/>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UAT </a:t>
              </a:r>
            </a:p>
          </p:txBody>
        </p:sp>
        <p:cxnSp>
          <p:nvCxnSpPr>
            <p:cNvPr id="16" name="Gerade Verbindung 97">
              <a:extLst>
                <a:ext uri="{FF2B5EF4-FFF2-40B4-BE49-F238E27FC236}">
                  <a16:creationId xmlns:a16="http://schemas.microsoft.com/office/drawing/2014/main" id="{7A4C245C-AB5D-430B-AC3A-86C99C9023EF}"/>
                </a:ext>
              </a:extLst>
            </p:cNvPr>
            <p:cNvCxnSpPr>
              <a:stCxn id="68" idx="1"/>
              <a:endCxn id="7" idx="3"/>
            </p:cNvCxnSpPr>
            <p:nvPr/>
          </p:nvCxnSpPr>
          <p:spPr bwMode="gray">
            <a:xfrm flipH="1">
              <a:off x="1888600" y="1406673"/>
              <a:ext cx="581321" cy="0"/>
            </a:xfrm>
            <a:prstGeom prst="line">
              <a:avLst/>
            </a:prstGeom>
            <a:noFill/>
            <a:ln w="6350" cap="flat" cmpd="sng" algn="ctr">
              <a:solidFill>
                <a:srgbClr val="C0504D"/>
              </a:solidFill>
              <a:prstDash val="solid"/>
              <a:miter lim="800000"/>
            </a:ln>
            <a:effectLst/>
          </p:spPr>
        </p:cxnSp>
        <p:cxnSp>
          <p:nvCxnSpPr>
            <p:cNvPr id="17" name="Gerade Verbindung 99">
              <a:extLst>
                <a:ext uri="{FF2B5EF4-FFF2-40B4-BE49-F238E27FC236}">
                  <a16:creationId xmlns:a16="http://schemas.microsoft.com/office/drawing/2014/main" id="{0BFFAA02-95B5-42DA-BB62-4A96EF3811E3}"/>
                </a:ext>
              </a:extLst>
            </p:cNvPr>
            <p:cNvCxnSpPr>
              <a:stCxn id="71" idx="1"/>
              <a:endCxn id="13" idx="3"/>
            </p:cNvCxnSpPr>
            <p:nvPr/>
          </p:nvCxnSpPr>
          <p:spPr bwMode="gray">
            <a:xfrm flipH="1" flipV="1">
              <a:off x="1888599" y="2064462"/>
              <a:ext cx="2227392" cy="19909"/>
            </a:xfrm>
            <a:prstGeom prst="line">
              <a:avLst/>
            </a:prstGeom>
            <a:noFill/>
            <a:ln w="6350" cap="flat" cmpd="sng" algn="ctr">
              <a:solidFill>
                <a:srgbClr val="C0504D"/>
              </a:solidFill>
              <a:prstDash val="solid"/>
              <a:miter lim="800000"/>
            </a:ln>
            <a:effectLst/>
          </p:spPr>
        </p:cxnSp>
        <p:cxnSp>
          <p:nvCxnSpPr>
            <p:cNvPr id="18" name="Gerade Verbindung 100">
              <a:extLst>
                <a:ext uri="{FF2B5EF4-FFF2-40B4-BE49-F238E27FC236}">
                  <a16:creationId xmlns:a16="http://schemas.microsoft.com/office/drawing/2014/main" id="{AEB324C2-483A-48CF-AA00-54DB7D32A2DE}"/>
                </a:ext>
              </a:extLst>
            </p:cNvPr>
            <p:cNvCxnSpPr>
              <a:cxnSpLocks/>
              <a:stCxn id="69" idx="1"/>
              <a:endCxn id="12" idx="3"/>
            </p:cNvCxnSpPr>
            <p:nvPr/>
          </p:nvCxnSpPr>
          <p:spPr bwMode="gray">
            <a:xfrm flipH="1" flipV="1">
              <a:off x="1888600" y="2434623"/>
              <a:ext cx="2642837" cy="1"/>
            </a:xfrm>
            <a:prstGeom prst="line">
              <a:avLst/>
            </a:prstGeom>
            <a:noFill/>
            <a:ln w="6350" cap="flat" cmpd="sng" algn="ctr">
              <a:solidFill>
                <a:srgbClr val="C0504D"/>
              </a:solidFill>
              <a:prstDash val="solid"/>
              <a:miter lim="800000"/>
            </a:ln>
            <a:effectLst/>
          </p:spPr>
        </p:cxnSp>
        <p:cxnSp>
          <p:nvCxnSpPr>
            <p:cNvPr id="19" name="Gerade Verbindung 101">
              <a:extLst>
                <a:ext uri="{FF2B5EF4-FFF2-40B4-BE49-F238E27FC236}">
                  <a16:creationId xmlns:a16="http://schemas.microsoft.com/office/drawing/2014/main" id="{6FFEA6B7-BF9E-4C00-BD42-919E2FEDD9D5}"/>
                </a:ext>
              </a:extLst>
            </p:cNvPr>
            <p:cNvCxnSpPr>
              <a:cxnSpLocks/>
              <a:stCxn id="70" idx="1"/>
              <a:endCxn id="11" idx="3"/>
            </p:cNvCxnSpPr>
            <p:nvPr/>
          </p:nvCxnSpPr>
          <p:spPr bwMode="gray">
            <a:xfrm flipH="1" flipV="1">
              <a:off x="1888600" y="2762065"/>
              <a:ext cx="3727203" cy="1"/>
            </a:xfrm>
            <a:prstGeom prst="line">
              <a:avLst/>
            </a:prstGeom>
            <a:noFill/>
            <a:ln w="6350" cap="flat" cmpd="sng" algn="ctr">
              <a:solidFill>
                <a:srgbClr val="C0504D"/>
              </a:solidFill>
              <a:prstDash val="solid"/>
              <a:miter lim="800000"/>
            </a:ln>
            <a:effectLst/>
          </p:spPr>
        </p:cxnSp>
        <p:cxnSp>
          <p:nvCxnSpPr>
            <p:cNvPr id="20" name="Gerade Verbindung 102">
              <a:extLst>
                <a:ext uri="{FF2B5EF4-FFF2-40B4-BE49-F238E27FC236}">
                  <a16:creationId xmlns:a16="http://schemas.microsoft.com/office/drawing/2014/main" id="{691BAB3E-DDEC-4935-953A-1C2D155D9D55}"/>
                </a:ext>
              </a:extLst>
            </p:cNvPr>
            <p:cNvCxnSpPr>
              <a:endCxn id="10" idx="3"/>
            </p:cNvCxnSpPr>
            <p:nvPr/>
          </p:nvCxnSpPr>
          <p:spPr bwMode="gray">
            <a:xfrm flipH="1">
              <a:off x="1888600" y="3100913"/>
              <a:ext cx="4232361" cy="0"/>
            </a:xfrm>
            <a:prstGeom prst="line">
              <a:avLst/>
            </a:prstGeom>
            <a:noFill/>
            <a:ln w="6350" cap="flat" cmpd="sng" algn="ctr">
              <a:solidFill>
                <a:srgbClr val="C0504D"/>
              </a:solidFill>
              <a:prstDash val="solid"/>
              <a:miter lim="800000"/>
            </a:ln>
            <a:effectLst/>
          </p:spPr>
        </p:cxnSp>
        <p:cxnSp>
          <p:nvCxnSpPr>
            <p:cNvPr id="21" name="Gerade Verbindung 103">
              <a:extLst>
                <a:ext uri="{FF2B5EF4-FFF2-40B4-BE49-F238E27FC236}">
                  <a16:creationId xmlns:a16="http://schemas.microsoft.com/office/drawing/2014/main" id="{DA9D9096-DE55-44A5-B5EA-89AE7231E813}"/>
                </a:ext>
              </a:extLst>
            </p:cNvPr>
            <p:cNvCxnSpPr>
              <a:cxnSpLocks/>
              <a:stCxn id="73" idx="1"/>
              <a:endCxn id="9" idx="3"/>
            </p:cNvCxnSpPr>
            <p:nvPr/>
          </p:nvCxnSpPr>
          <p:spPr bwMode="gray">
            <a:xfrm flipH="1">
              <a:off x="1888600" y="3435420"/>
              <a:ext cx="4932886" cy="4341"/>
            </a:xfrm>
            <a:prstGeom prst="line">
              <a:avLst/>
            </a:prstGeom>
            <a:noFill/>
            <a:ln w="6350" cap="flat" cmpd="sng" algn="ctr">
              <a:solidFill>
                <a:srgbClr val="C0504D"/>
              </a:solidFill>
              <a:prstDash val="solid"/>
              <a:miter lim="800000"/>
            </a:ln>
            <a:effectLst/>
          </p:spPr>
        </p:cxnSp>
        <p:cxnSp>
          <p:nvCxnSpPr>
            <p:cNvPr id="22" name="Gerade Verbindung 104">
              <a:extLst>
                <a:ext uri="{FF2B5EF4-FFF2-40B4-BE49-F238E27FC236}">
                  <a16:creationId xmlns:a16="http://schemas.microsoft.com/office/drawing/2014/main" id="{28F4CC44-BA99-4DF6-BA6B-B3A32B2826D5}"/>
                </a:ext>
              </a:extLst>
            </p:cNvPr>
            <p:cNvCxnSpPr>
              <a:cxnSpLocks/>
              <a:stCxn id="74" idx="1"/>
              <a:endCxn id="8" idx="3"/>
            </p:cNvCxnSpPr>
            <p:nvPr/>
          </p:nvCxnSpPr>
          <p:spPr bwMode="gray">
            <a:xfrm flipH="1">
              <a:off x="1888600" y="3776948"/>
              <a:ext cx="5616066" cy="1664"/>
            </a:xfrm>
            <a:prstGeom prst="line">
              <a:avLst/>
            </a:prstGeom>
            <a:noFill/>
            <a:ln w="6350" cap="flat" cmpd="sng" algn="ctr">
              <a:solidFill>
                <a:srgbClr val="C0504D"/>
              </a:solidFill>
              <a:prstDash val="solid"/>
              <a:miter lim="800000"/>
            </a:ln>
            <a:effectLst/>
          </p:spPr>
        </p:cxnSp>
        <p:cxnSp>
          <p:nvCxnSpPr>
            <p:cNvPr id="23" name="Gerade Verbindung 120">
              <a:extLst>
                <a:ext uri="{FF2B5EF4-FFF2-40B4-BE49-F238E27FC236}">
                  <a16:creationId xmlns:a16="http://schemas.microsoft.com/office/drawing/2014/main" id="{F56AEC0D-0AD8-4227-B2A9-FB5F2B178F79}"/>
                </a:ext>
              </a:extLst>
            </p:cNvPr>
            <p:cNvCxnSpPr>
              <a:cxnSpLocks/>
              <a:stCxn id="75" idx="1"/>
              <a:endCxn id="15" idx="3"/>
            </p:cNvCxnSpPr>
            <p:nvPr/>
          </p:nvCxnSpPr>
          <p:spPr bwMode="gray">
            <a:xfrm flipH="1">
              <a:off x="1888600" y="4134358"/>
              <a:ext cx="6153658" cy="18204"/>
            </a:xfrm>
            <a:prstGeom prst="line">
              <a:avLst/>
            </a:prstGeom>
            <a:noFill/>
            <a:ln w="6350" cap="flat" cmpd="sng" algn="ctr">
              <a:solidFill>
                <a:srgbClr val="C0504D"/>
              </a:solidFill>
              <a:prstDash val="solid"/>
              <a:miter lim="800000"/>
            </a:ln>
            <a:effectLst/>
          </p:spPr>
        </p:cxnSp>
        <p:cxnSp>
          <p:nvCxnSpPr>
            <p:cNvPr id="24" name="Gerade Verbindung 147">
              <a:extLst>
                <a:ext uri="{FF2B5EF4-FFF2-40B4-BE49-F238E27FC236}">
                  <a16:creationId xmlns:a16="http://schemas.microsoft.com/office/drawing/2014/main" id="{7F68A0BA-3951-401F-B6C4-FA7767F090FD}"/>
                </a:ext>
              </a:extLst>
            </p:cNvPr>
            <p:cNvCxnSpPr>
              <a:cxnSpLocks/>
              <a:stCxn id="67" idx="1"/>
              <a:endCxn id="14" idx="3"/>
            </p:cNvCxnSpPr>
            <p:nvPr/>
          </p:nvCxnSpPr>
          <p:spPr bwMode="gray">
            <a:xfrm flipH="1">
              <a:off x="1888600" y="1745522"/>
              <a:ext cx="1494131" cy="0"/>
            </a:xfrm>
            <a:prstGeom prst="line">
              <a:avLst/>
            </a:prstGeom>
            <a:noFill/>
            <a:ln w="6350" cap="flat" cmpd="sng" algn="ctr">
              <a:solidFill>
                <a:srgbClr val="C0504D"/>
              </a:solidFill>
              <a:prstDash val="solid"/>
              <a:miter lim="800000"/>
            </a:ln>
            <a:effectLst/>
          </p:spPr>
        </p:cxnSp>
        <p:sp>
          <p:nvSpPr>
            <p:cNvPr id="25" name="Abgerundetes Rechteck 61">
              <a:extLst>
                <a:ext uri="{FF2B5EF4-FFF2-40B4-BE49-F238E27FC236}">
                  <a16:creationId xmlns:a16="http://schemas.microsoft.com/office/drawing/2014/main" id="{FD1B94E2-B54F-45F7-8069-550948E38CF9}"/>
                </a:ext>
              </a:extLst>
            </p:cNvPr>
            <p:cNvSpPr/>
            <p:nvPr/>
          </p:nvSpPr>
          <p:spPr bwMode="gray">
            <a:xfrm>
              <a:off x="7268829" y="2982284"/>
              <a:ext cx="891056"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26" name="Abgerundetes Rechteck 64">
              <a:extLst>
                <a:ext uri="{FF2B5EF4-FFF2-40B4-BE49-F238E27FC236}">
                  <a16:creationId xmlns:a16="http://schemas.microsoft.com/office/drawing/2014/main" id="{C5F1BCEF-6424-4568-B1DB-2B4CF634C41B}"/>
                </a:ext>
              </a:extLst>
            </p:cNvPr>
            <p:cNvSpPr/>
            <p:nvPr/>
          </p:nvSpPr>
          <p:spPr bwMode="gray">
            <a:xfrm>
              <a:off x="5705821" y="2304588"/>
              <a:ext cx="984241"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27" name="Abgerundetes Rechteck 67">
              <a:extLst>
                <a:ext uri="{FF2B5EF4-FFF2-40B4-BE49-F238E27FC236}">
                  <a16:creationId xmlns:a16="http://schemas.microsoft.com/office/drawing/2014/main" id="{FCCA4DEF-4585-4A8A-8C3B-2972692202FB}"/>
                </a:ext>
              </a:extLst>
            </p:cNvPr>
            <p:cNvSpPr/>
            <p:nvPr/>
          </p:nvSpPr>
          <p:spPr bwMode="gray">
            <a:xfrm>
              <a:off x="5131642" y="1949048"/>
              <a:ext cx="874964"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28" name="Abgerundetes Rechteck 70">
              <a:extLst>
                <a:ext uri="{FF2B5EF4-FFF2-40B4-BE49-F238E27FC236}">
                  <a16:creationId xmlns:a16="http://schemas.microsoft.com/office/drawing/2014/main" id="{F1027992-68EC-48A4-B67B-206F50CA585C}"/>
                </a:ext>
              </a:extLst>
            </p:cNvPr>
            <p:cNvSpPr/>
            <p:nvPr/>
          </p:nvSpPr>
          <p:spPr bwMode="gray">
            <a:xfrm>
              <a:off x="4285169" y="1618064"/>
              <a:ext cx="2047773"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29" name="Abgerundetes Rechteck 72">
              <a:extLst>
                <a:ext uri="{FF2B5EF4-FFF2-40B4-BE49-F238E27FC236}">
                  <a16:creationId xmlns:a16="http://schemas.microsoft.com/office/drawing/2014/main" id="{2A621700-224F-41D7-ADD0-F8EDA882AA9B}"/>
                </a:ext>
              </a:extLst>
            </p:cNvPr>
            <p:cNvSpPr/>
            <p:nvPr/>
          </p:nvSpPr>
          <p:spPr bwMode="gray">
            <a:xfrm>
              <a:off x="3844370" y="1269838"/>
              <a:ext cx="943828"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30" name="Abgerundetes Rechteck 76">
              <a:extLst>
                <a:ext uri="{FF2B5EF4-FFF2-40B4-BE49-F238E27FC236}">
                  <a16:creationId xmlns:a16="http://schemas.microsoft.com/office/drawing/2014/main" id="{3DAB333A-8828-458D-846E-CBD320E83D6D}"/>
                </a:ext>
              </a:extLst>
            </p:cNvPr>
            <p:cNvSpPr/>
            <p:nvPr/>
          </p:nvSpPr>
          <p:spPr bwMode="gray">
            <a:xfrm>
              <a:off x="7570553" y="3294052"/>
              <a:ext cx="929527"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31" name="Abgerundetes Rechteck 79">
              <a:extLst>
                <a:ext uri="{FF2B5EF4-FFF2-40B4-BE49-F238E27FC236}">
                  <a16:creationId xmlns:a16="http://schemas.microsoft.com/office/drawing/2014/main" id="{9F9BF007-C578-4C7E-9E14-11371D8D067E}"/>
                </a:ext>
              </a:extLst>
            </p:cNvPr>
            <p:cNvSpPr/>
            <p:nvPr/>
          </p:nvSpPr>
          <p:spPr bwMode="gray">
            <a:xfrm>
              <a:off x="8092647" y="3638880"/>
              <a:ext cx="882077"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32" name="Abgerundetes Rechteck 81">
              <a:extLst>
                <a:ext uri="{FF2B5EF4-FFF2-40B4-BE49-F238E27FC236}">
                  <a16:creationId xmlns:a16="http://schemas.microsoft.com/office/drawing/2014/main" id="{7A9D8E9B-E97B-4940-87A3-F30321B43453}"/>
                </a:ext>
              </a:extLst>
            </p:cNvPr>
            <p:cNvSpPr/>
            <p:nvPr/>
          </p:nvSpPr>
          <p:spPr bwMode="gray">
            <a:xfrm>
              <a:off x="9214989" y="3989501"/>
              <a:ext cx="947293"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33" name="Abgerundetes Rechteck 86">
              <a:extLst>
                <a:ext uri="{FF2B5EF4-FFF2-40B4-BE49-F238E27FC236}">
                  <a16:creationId xmlns:a16="http://schemas.microsoft.com/office/drawing/2014/main" id="{397329AE-F521-44DD-8406-A259FF9D60A0}"/>
                </a:ext>
              </a:extLst>
            </p:cNvPr>
            <p:cNvSpPr/>
            <p:nvPr/>
          </p:nvSpPr>
          <p:spPr bwMode="gray">
            <a:xfrm>
              <a:off x="6754415" y="2605767"/>
              <a:ext cx="953873"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34" name="Abgerundetes Rechteck 87">
              <a:extLst>
                <a:ext uri="{FF2B5EF4-FFF2-40B4-BE49-F238E27FC236}">
                  <a16:creationId xmlns:a16="http://schemas.microsoft.com/office/drawing/2014/main" id="{9203EE54-3D37-472B-A94D-704086E8CFF2}"/>
                </a:ext>
              </a:extLst>
            </p:cNvPr>
            <p:cNvSpPr/>
            <p:nvPr/>
          </p:nvSpPr>
          <p:spPr bwMode="gray">
            <a:xfrm>
              <a:off x="340465" y="4383346"/>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FINAL TRAINING</a:t>
              </a:r>
            </a:p>
          </p:txBody>
        </p:sp>
        <p:sp>
          <p:nvSpPr>
            <p:cNvPr id="35" name="Abgerundetes Rechteck 88">
              <a:extLst>
                <a:ext uri="{FF2B5EF4-FFF2-40B4-BE49-F238E27FC236}">
                  <a16:creationId xmlns:a16="http://schemas.microsoft.com/office/drawing/2014/main" id="{F5A12F43-C94E-4932-87C5-678CA770316C}"/>
                </a:ext>
              </a:extLst>
            </p:cNvPr>
            <p:cNvSpPr/>
            <p:nvPr/>
          </p:nvSpPr>
          <p:spPr bwMode="gray">
            <a:xfrm>
              <a:off x="340464" y="4699647"/>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GO-LIVE</a:t>
              </a:r>
            </a:p>
          </p:txBody>
        </p:sp>
        <p:cxnSp>
          <p:nvCxnSpPr>
            <p:cNvPr id="36" name="Gerade Verbindung 104">
              <a:extLst>
                <a:ext uri="{FF2B5EF4-FFF2-40B4-BE49-F238E27FC236}">
                  <a16:creationId xmlns:a16="http://schemas.microsoft.com/office/drawing/2014/main" id="{77957CA1-7844-490E-9C38-58D21DCF2746}"/>
                </a:ext>
              </a:extLst>
            </p:cNvPr>
            <p:cNvCxnSpPr>
              <a:cxnSpLocks/>
              <a:stCxn id="76" idx="1"/>
              <a:endCxn id="34" idx="3"/>
            </p:cNvCxnSpPr>
            <p:nvPr/>
          </p:nvCxnSpPr>
          <p:spPr bwMode="gray">
            <a:xfrm flipH="1">
              <a:off x="1888600" y="4497743"/>
              <a:ext cx="7243030" cy="22438"/>
            </a:xfrm>
            <a:prstGeom prst="line">
              <a:avLst/>
            </a:prstGeom>
            <a:noFill/>
            <a:ln w="6350" cap="flat" cmpd="sng" algn="ctr">
              <a:solidFill>
                <a:srgbClr val="C0504D"/>
              </a:solidFill>
              <a:prstDash val="solid"/>
              <a:miter lim="800000"/>
            </a:ln>
            <a:effectLst/>
          </p:spPr>
        </p:cxnSp>
        <p:cxnSp>
          <p:nvCxnSpPr>
            <p:cNvPr id="37" name="Gerade Verbindung 120">
              <a:extLst>
                <a:ext uri="{FF2B5EF4-FFF2-40B4-BE49-F238E27FC236}">
                  <a16:creationId xmlns:a16="http://schemas.microsoft.com/office/drawing/2014/main" id="{70354C4F-778A-4907-9BA8-F80A40891EEE}"/>
                </a:ext>
              </a:extLst>
            </p:cNvPr>
            <p:cNvCxnSpPr>
              <a:stCxn id="77" idx="1"/>
              <a:endCxn id="35" idx="3"/>
            </p:cNvCxnSpPr>
            <p:nvPr/>
          </p:nvCxnSpPr>
          <p:spPr bwMode="gray">
            <a:xfrm flipH="1">
              <a:off x="1888599" y="4836483"/>
              <a:ext cx="8113430" cy="0"/>
            </a:xfrm>
            <a:prstGeom prst="line">
              <a:avLst/>
            </a:prstGeom>
            <a:noFill/>
            <a:ln w="6350" cap="flat" cmpd="sng" algn="ctr">
              <a:solidFill>
                <a:srgbClr val="C0504D"/>
              </a:solidFill>
              <a:prstDash val="solid"/>
              <a:miter lim="800000"/>
            </a:ln>
            <a:effectLst/>
          </p:spPr>
        </p:cxnSp>
        <p:sp>
          <p:nvSpPr>
            <p:cNvPr id="38" name="Abgerundetes Rechteck 93">
              <a:extLst>
                <a:ext uri="{FF2B5EF4-FFF2-40B4-BE49-F238E27FC236}">
                  <a16:creationId xmlns:a16="http://schemas.microsoft.com/office/drawing/2014/main" id="{BB11E1DE-6FC4-4FB4-8A18-083B80FBC862}"/>
                </a:ext>
              </a:extLst>
            </p:cNvPr>
            <p:cNvSpPr/>
            <p:nvPr/>
          </p:nvSpPr>
          <p:spPr bwMode="gray">
            <a:xfrm>
              <a:off x="9634917" y="4391706"/>
              <a:ext cx="884925"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39" name="Abgerundetes Rechteck 95">
              <a:extLst>
                <a:ext uri="{FF2B5EF4-FFF2-40B4-BE49-F238E27FC236}">
                  <a16:creationId xmlns:a16="http://schemas.microsoft.com/office/drawing/2014/main" id="{71FC2C2F-1594-49B5-A4D9-926BF62068E2}"/>
                </a:ext>
              </a:extLst>
            </p:cNvPr>
            <p:cNvSpPr/>
            <p:nvPr/>
          </p:nvSpPr>
          <p:spPr bwMode="gray">
            <a:xfrm>
              <a:off x="10739056" y="4682861"/>
              <a:ext cx="917354"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sp>
          <p:nvSpPr>
            <p:cNvPr id="40" name="Abgerundetes Rechteck 97">
              <a:extLst>
                <a:ext uri="{FF2B5EF4-FFF2-40B4-BE49-F238E27FC236}">
                  <a16:creationId xmlns:a16="http://schemas.microsoft.com/office/drawing/2014/main" id="{A484B697-6F73-42C1-8292-8076A2130670}"/>
                </a:ext>
              </a:extLst>
            </p:cNvPr>
            <p:cNvSpPr/>
            <p:nvPr/>
          </p:nvSpPr>
          <p:spPr bwMode="gray">
            <a:xfrm>
              <a:off x="340465" y="5025067"/>
              <a:ext cx="1548135" cy="273670"/>
            </a:xfrm>
            <a:prstGeom prst="roundRect">
              <a:avLst>
                <a:gd name="adj" fmla="val 0"/>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solidFill>
                  <a:latin typeface="Calibri Light"/>
                </a:rPr>
                <a:t>HYPER-CARE SUPPORT</a:t>
              </a:r>
            </a:p>
          </p:txBody>
        </p:sp>
        <p:cxnSp>
          <p:nvCxnSpPr>
            <p:cNvPr id="41" name="Gerade Verbindung 104">
              <a:extLst>
                <a:ext uri="{FF2B5EF4-FFF2-40B4-BE49-F238E27FC236}">
                  <a16:creationId xmlns:a16="http://schemas.microsoft.com/office/drawing/2014/main" id="{34305643-9E76-4991-B23B-AA47E9F6E780}"/>
                </a:ext>
              </a:extLst>
            </p:cNvPr>
            <p:cNvCxnSpPr>
              <a:stCxn id="78" idx="1"/>
              <a:endCxn id="40" idx="3"/>
            </p:cNvCxnSpPr>
            <p:nvPr/>
          </p:nvCxnSpPr>
          <p:spPr bwMode="gray">
            <a:xfrm flipH="1">
              <a:off x="1888600" y="5161903"/>
              <a:ext cx="8498513" cy="0"/>
            </a:xfrm>
            <a:prstGeom prst="line">
              <a:avLst/>
            </a:prstGeom>
            <a:noFill/>
            <a:ln w="6350" cap="flat" cmpd="sng" algn="ctr">
              <a:solidFill>
                <a:srgbClr val="C0504D"/>
              </a:solidFill>
              <a:prstDash val="solid"/>
              <a:miter lim="800000"/>
            </a:ln>
            <a:effectLst/>
          </p:spPr>
        </p:cxnSp>
        <p:grpSp>
          <p:nvGrpSpPr>
            <p:cNvPr id="42" name="Gruppieren 1">
              <a:extLst>
                <a:ext uri="{FF2B5EF4-FFF2-40B4-BE49-F238E27FC236}">
                  <a16:creationId xmlns:a16="http://schemas.microsoft.com/office/drawing/2014/main" id="{DF970DFF-0EE8-4B41-B146-0EF83B28AA44}"/>
                </a:ext>
              </a:extLst>
            </p:cNvPr>
            <p:cNvGrpSpPr/>
            <p:nvPr/>
          </p:nvGrpSpPr>
          <p:grpSpPr bwMode="gray">
            <a:xfrm>
              <a:off x="2476581" y="1406673"/>
              <a:ext cx="7917173" cy="4458328"/>
              <a:chOff x="2663761" y="1635763"/>
              <a:chExt cx="7871372" cy="5009081"/>
            </a:xfrm>
          </p:grpSpPr>
          <p:cxnSp>
            <p:nvCxnSpPr>
              <p:cNvPr id="43" name="Gerade Verbindung 4">
                <a:extLst>
                  <a:ext uri="{FF2B5EF4-FFF2-40B4-BE49-F238E27FC236}">
                    <a16:creationId xmlns:a16="http://schemas.microsoft.com/office/drawing/2014/main" id="{490975E0-D158-473C-8F91-0496B24CB153}"/>
                  </a:ext>
                </a:extLst>
              </p:cNvPr>
              <p:cNvCxnSpPr/>
              <p:nvPr/>
            </p:nvCxnSpPr>
            <p:spPr bwMode="gray">
              <a:xfrm>
                <a:off x="2663761" y="1635763"/>
                <a:ext cx="0" cy="4985006"/>
              </a:xfrm>
              <a:prstGeom prst="line">
                <a:avLst/>
              </a:prstGeom>
              <a:noFill/>
              <a:ln w="6350" cap="flat" cmpd="sng" algn="ctr">
                <a:solidFill>
                  <a:srgbClr val="4F81BD"/>
                </a:solidFill>
                <a:prstDash val="solid"/>
                <a:miter lim="800000"/>
              </a:ln>
              <a:effectLst/>
            </p:spPr>
          </p:cxnSp>
          <p:cxnSp>
            <p:nvCxnSpPr>
              <p:cNvPr id="44" name="Gerade Verbindung 107">
                <a:extLst>
                  <a:ext uri="{FF2B5EF4-FFF2-40B4-BE49-F238E27FC236}">
                    <a16:creationId xmlns:a16="http://schemas.microsoft.com/office/drawing/2014/main" id="{1CDBA121-7988-4259-9796-DCD22E932459}"/>
                  </a:ext>
                </a:extLst>
              </p:cNvPr>
              <p:cNvCxnSpPr/>
              <p:nvPr/>
            </p:nvCxnSpPr>
            <p:spPr bwMode="gray">
              <a:xfrm>
                <a:off x="3571290" y="1998184"/>
                <a:ext cx="0" cy="4622585"/>
              </a:xfrm>
              <a:prstGeom prst="line">
                <a:avLst/>
              </a:prstGeom>
              <a:noFill/>
              <a:ln w="6350" cap="flat" cmpd="sng" algn="ctr">
                <a:solidFill>
                  <a:srgbClr val="4F81BD"/>
                </a:solidFill>
                <a:prstDash val="solid"/>
                <a:miter lim="800000"/>
              </a:ln>
              <a:effectLst/>
            </p:spPr>
          </p:cxnSp>
          <p:cxnSp>
            <p:nvCxnSpPr>
              <p:cNvPr id="45" name="Gerade Verbindung 108">
                <a:extLst>
                  <a:ext uri="{FF2B5EF4-FFF2-40B4-BE49-F238E27FC236}">
                    <a16:creationId xmlns:a16="http://schemas.microsoft.com/office/drawing/2014/main" id="{9F07BFE0-3DE6-4E17-AD9E-750EBF92F408}"/>
                  </a:ext>
                </a:extLst>
              </p:cNvPr>
              <p:cNvCxnSpPr/>
              <p:nvPr/>
            </p:nvCxnSpPr>
            <p:spPr bwMode="gray">
              <a:xfrm flipH="1">
                <a:off x="4279947" y="2360604"/>
                <a:ext cx="20361" cy="4260165"/>
              </a:xfrm>
              <a:prstGeom prst="line">
                <a:avLst/>
              </a:prstGeom>
              <a:noFill/>
              <a:ln w="6350" cap="flat" cmpd="sng" algn="ctr">
                <a:solidFill>
                  <a:srgbClr val="4F81BD"/>
                </a:solidFill>
                <a:prstDash val="solid"/>
                <a:miter lim="800000"/>
              </a:ln>
              <a:effectLst/>
            </p:spPr>
          </p:cxnSp>
          <p:cxnSp>
            <p:nvCxnSpPr>
              <p:cNvPr id="46" name="Gerade Verbindung 109">
                <a:extLst>
                  <a:ext uri="{FF2B5EF4-FFF2-40B4-BE49-F238E27FC236}">
                    <a16:creationId xmlns:a16="http://schemas.microsoft.com/office/drawing/2014/main" id="{0A8C63E0-A324-4F41-8CF8-0179601BD36B}"/>
                  </a:ext>
                </a:extLst>
              </p:cNvPr>
              <p:cNvCxnSpPr/>
              <p:nvPr/>
            </p:nvCxnSpPr>
            <p:spPr bwMode="gray">
              <a:xfrm>
                <a:off x="4712316" y="2723026"/>
                <a:ext cx="0" cy="3897743"/>
              </a:xfrm>
              <a:prstGeom prst="line">
                <a:avLst/>
              </a:prstGeom>
              <a:noFill/>
              <a:ln w="6350" cap="flat" cmpd="sng" algn="ctr">
                <a:solidFill>
                  <a:srgbClr val="4F81BD"/>
                </a:solidFill>
                <a:prstDash val="solid"/>
                <a:miter lim="800000"/>
              </a:ln>
              <a:effectLst/>
            </p:spPr>
          </p:cxnSp>
          <p:cxnSp>
            <p:nvCxnSpPr>
              <p:cNvPr id="47" name="Gerade Verbindung 110">
                <a:extLst>
                  <a:ext uri="{FF2B5EF4-FFF2-40B4-BE49-F238E27FC236}">
                    <a16:creationId xmlns:a16="http://schemas.microsoft.com/office/drawing/2014/main" id="{E5A06AC7-496F-416F-AEAE-1A855560A1C6}"/>
                  </a:ext>
                </a:extLst>
              </p:cNvPr>
              <p:cNvCxnSpPr/>
              <p:nvPr/>
            </p:nvCxnSpPr>
            <p:spPr bwMode="gray">
              <a:xfrm>
                <a:off x="6300299" y="3447868"/>
                <a:ext cx="0" cy="3172901"/>
              </a:xfrm>
              <a:prstGeom prst="line">
                <a:avLst/>
              </a:prstGeom>
              <a:noFill/>
              <a:ln w="6350" cap="flat" cmpd="sng" algn="ctr">
                <a:solidFill>
                  <a:srgbClr val="4F81BD"/>
                </a:solidFill>
                <a:prstDash val="solid"/>
                <a:miter lim="800000"/>
              </a:ln>
              <a:effectLst/>
            </p:spPr>
          </p:cxnSp>
          <p:cxnSp>
            <p:nvCxnSpPr>
              <p:cNvPr id="48" name="Gerade Verbindung 111">
                <a:extLst>
                  <a:ext uri="{FF2B5EF4-FFF2-40B4-BE49-F238E27FC236}">
                    <a16:creationId xmlns:a16="http://schemas.microsoft.com/office/drawing/2014/main" id="{55E1D461-3276-42ED-BB8A-75DD73E2DCD8}"/>
                  </a:ext>
                </a:extLst>
              </p:cNvPr>
              <p:cNvCxnSpPr>
                <a:cxnSpLocks/>
                <a:endCxn id="61" idx="2"/>
              </p:cNvCxnSpPr>
              <p:nvPr/>
            </p:nvCxnSpPr>
            <p:spPr bwMode="gray">
              <a:xfrm>
                <a:off x="6996402" y="3963692"/>
                <a:ext cx="0" cy="2657076"/>
              </a:xfrm>
              <a:prstGeom prst="line">
                <a:avLst/>
              </a:prstGeom>
              <a:noFill/>
              <a:ln w="6350" cap="flat" cmpd="sng" algn="ctr">
                <a:solidFill>
                  <a:srgbClr val="4F81BD"/>
                </a:solidFill>
                <a:prstDash val="solid"/>
                <a:miter lim="800000"/>
              </a:ln>
              <a:effectLst/>
            </p:spPr>
          </p:cxnSp>
          <p:cxnSp>
            <p:nvCxnSpPr>
              <p:cNvPr id="49" name="Gerade Verbindung 118">
                <a:extLst>
                  <a:ext uri="{FF2B5EF4-FFF2-40B4-BE49-F238E27FC236}">
                    <a16:creationId xmlns:a16="http://schemas.microsoft.com/office/drawing/2014/main" id="{373FE0AB-C2FB-46C6-9AA5-D3D3405EF56F}"/>
                  </a:ext>
                </a:extLst>
              </p:cNvPr>
              <p:cNvCxnSpPr/>
              <p:nvPr/>
            </p:nvCxnSpPr>
            <p:spPr bwMode="gray">
              <a:xfrm>
                <a:off x="7666334" y="4138297"/>
                <a:ext cx="0" cy="2448057"/>
              </a:xfrm>
              <a:prstGeom prst="line">
                <a:avLst/>
              </a:prstGeom>
              <a:noFill/>
              <a:ln w="6350" cap="flat" cmpd="sng" algn="ctr">
                <a:solidFill>
                  <a:srgbClr val="4F81BD"/>
                </a:solidFill>
                <a:prstDash val="solid"/>
                <a:miter lim="800000"/>
              </a:ln>
              <a:effectLst/>
            </p:spPr>
          </p:cxnSp>
          <p:cxnSp>
            <p:nvCxnSpPr>
              <p:cNvPr id="50" name="Gerade Verbindung 119">
                <a:extLst>
                  <a:ext uri="{FF2B5EF4-FFF2-40B4-BE49-F238E27FC236}">
                    <a16:creationId xmlns:a16="http://schemas.microsoft.com/office/drawing/2014/main" id="{8C3F56D3-4BB6-4A55-AE35-617C6CECF0B0}"/>
                  </a:ext>
                </a:extLst>
              </p:cNvPr>
              <p:cNvCxnSpPr/>
              <p:nvPr/>
            </p:nvCxnSpPr>
            <p:spPr bwMode="gray">
              <a:xfrm>
                <a:off x="8213065" y="4641169"/>
                <a:ext cx="0" cy="2003675"/>
              </a:xfrm>
              <a:prstGeom prst="line">
                <a:avLst/>
              </a:prstGeom>
              <a:noFill/>
              <a:ln w="6350" cap="flat" cmpd="sng" algn="ctr">
                <a:solidFill>
                  <a:srgbClr val="4F81BD"/>
                </a:solidFill>
                <a:prstDash val="solid"/>
                <a:miter lim="800000"/>
              </a:ln>
              <a:effectLst/>
            </p:spPr>
          </p:cxnSp>
          <p:cxnSp>
            <p:nvCxnSpPr>
              <p:cNvPr id="51" name="Gerade Verbindung 110">
                <a:extLst>
                  <a:ext uri="{FF2B5EF4-FFF2-40B4-BE49-F238E27FC236}">
                    <a16:creationId xmlns:a16="http://schemas.microsoft.com/office/drawing/2014/main" id="{B49A70C8-DC2D-47FF-A76E-096FBAFD6080}"/>
                  </a:ext>
                </a:extLst>
              </p:cNvPr>
              <p:cNvCxnSpPr/>
              <p:nvPr/>
            </p:nvCxnSpPr>
            <p:spPr bwMode="gray">
              <a:xfrm>
                <a:off x="5799924" y="3085447"/>
                <a:ext cx="0" cy="3535322"/>
              </a:xfrm>
              <a:prstGeom prst="line">
                <a:avLst/>
              </a:prstGeom>
              <a:noFill/>
              <a:ln w="6350" cap="flat" cmpd="sng" algn="ctr">
                <a:solidFill>
                  <a:srgbClr val="4F81BD"/>
                </a:solidFill>
                <a:prstDash val="solid"/>
                <a:miter lim="800000"/>
              </a:ln>
              <a:effectLst/>
            </p:spPr>
          </p:cxnSp>
          <p:cxnSp>
            <p:nvCxnSpPr>
              <p:cNvPr id="52" name="Gerade Verbindung 119">
                <a:extLst>
                  <a:ext uri="{FF2B5EF4-FFF2-40B4-BE49-F238E27FC236}">
                    <a16:creationId xmlns:a16="http://schemas.microsoft.com/office/drawing/2014/main" id="{5D23AC9F-B4CA-4C50-8E4F-4E98046F36B8}"/>
                  </a:ext>
                </a:extLst>
              </p:cNvPr>
              <p:cNvCxnSpPr/>
              <p:nvPr/>
            </p:nvCxnSpPr>
            <p:spPr bwMode="gray">
              <a:xfrm>
                <a:off x="10150633" y="5489267"/>
                <a:ext cx="2458" cy="1131502"/>
              </a:xfrm>
              <a:prstGeom prst="line">
                <a:avLst/>
              </a:prstGeom>
              <a:noFill/>
              <a:ln w="6350" cap="flat" cmpd="sng" algn="ctr">
                <a:solidFill>
                  <a:srgbClr val="4F81BD"/>
                </a:solidFill>
                <a:prstDash val="solid"/>
                <a:miter lim="800000"/>
              </a:ln>
              <a:effectLst/>
            </p:spPr>
          </p:cxnSp>
          <p:cxnSp>
            <p:nvCxnSpPr>
              <p:cNvPr id="53" name="Gerade Verbindung 119">
                <a:extLst>
                  <a:ext uri="{FF2B5EF4-FFF2-40B4-BE49-F238E27FC236}">
                    <a16:creationId xmlns:a16="http://schemas.microsoft.com/office/drawing/2014/main" id="{00F19A33-51A9-47AB-8BB8-9360F20FBDF5}"/>
                  </a:ext>
                </a:extLst>
              </p:cNvPr>
              <p:cNvCxnSpPr/>
              <p:nvPr/>
            </p:nvCxnSpPr>
            <p:spPr bwMode="gray">
              <a:xfrm>
                <a:off x="10533483" y="5854894"/>
                <a:ext cx="1650" cy="765875"/>
              </a:xfrm>
              <a:prstGeom prst="line">
                <a:avLst/>
              </a:prstGeom>
              <a:noFill/>
              <a:ln w="9525" cap="flat" cmpd="sng" algn="ctr">
                <a:solidFill>
                  <a:srgbClr val="C0C0C0"/>
                </a:solidFill>
                <a:prstDash val="solid"/>
              </a:ln>
              <a:effectLst/>
            </p:spPr>
          </p:cxnSp>
        </p:grpSp>
        <p:sp>
          <p:nvSpPr>
            <p:cNvPr id="54" name="Abgerundetes Rechteck 102">
              <a:extLst>
                <a:ext uri="{FF2B5EF4-FFF2-40B4-BE49-F238E27FC236}">
                  <a16:creationId xmlns:a16="http://schemas.microsoft.com/office/drawing/2014/main" id="{1CA84C3F-E78C-43AA-BF3B-8610D4C43AB3}"/>
                </a:ext>
              </a:extLst>
            </p:cNvPr>
            <p:cNvSpPr/>
            <p:nvPr/>
          </p:nvSpPr>
          <p:spPr bwMode="gray">
            <a:xfrm>
              <a:off x="11123320" y="5025414"/>
              <a:ext cx="869142" cy="273670"/>
            </a:xfrm>
            <a:prstGeom prst="roundRect">
              <a:avLst/>
            </a:prstGeom>
            <a:noFill/>
            <a:ln w="12700">
              <a:noFill/>
              <a:round/>
              <a:headEnd/>
              <a:tailEnd/>
            </a:ln>
          </p:spPr>
          <p:txBody>
            <a:bodyPr lIns="0" tIns="0" rIns="0" bIns="0" rtlCol="0" anchor="ctr"/>
            <a:lstStyle/>
            <a:p>
              <a:pPr defTabSz="914400">
                <a:lnSpc>
                  <a:spcPct val="90000"/>
                </a:lnSpc>
                <a:spcAft>
                  <a:spcPts val="1000"/>
                </a:spcAft>
                <a:defRPr/>
              </a:pPr>
              <a:r>
                <a:rPr lang="en-GB" sz="1200" dirty="0">
                  <a:solidFill>
                    <a:prstClr val="black">
                      <a:lumMod val="50000"/>
                      <a:lumOff val="50000"/>
                    </a:prstClr>
                  </a:solidFill>
                  <a:latin typeface="Calibri Light"/>
                </a:rPr>
                <a:t>START / END</a:t>
              </a:r>
            </a:p>
          </p:txBody>
        </p:sp>
        <p:grpSp>
          <p:nvGrpSpPr>
            <p:cNvPr id="55" name="Gruppieren 5">
              <a:extLst>
                <a:ext uri="{FF2B5EF4-FFF2-40B4-BE49-F238E27FC236}">
                  <a16:creationId xmlns:a16="http://schemas.microsoft.com/office/drawing/2014/main" id="{C8EDB8EB-A1C4-4A5A-A88D-767D85D0FA4C}"/>
                </a:ext>
              </a:extLst>
            </p:cNvPr>
            <p:cNvGrpSpPr/>
            <p:nvPr/>
          </p:nvGrpSpPr>
          <p:grpSpPr>
            <a:xfrm>
              <a:off x="2469921" y="5336244"/>
              <a:ext cx="8729023" cy="507328"/>
              <a:chOff x="2570237" y="5339928"/>
              <a:chExt cx="8322295" cy="476672"/>
            </a:xfrm>
            <a:solidFill>
              <a:srgbClr val="2C3E50"/>
            </a:solidFill>
          </p:grpSpPr>
          <p:sp>
            <p:nvSpPr>
              <p:cNvPr id="56" name="Rechteck 19">
                <a:extLst>
                  <a:ext uri="{FF2B5EF4-FFF2-40B4-BE49-F238E27FC236}">
                    <a16:creationId xmlns:a16="http://schemas.microsoft.com/office/drawing/2014/main" id="{9CE404B0-F029-4CD4-BDEE-C98B028EABA1}"/>
                  </a:ext>
                </a:extLst>
              </p:cNvPr>
              <p:cNvSpPr/>
              <p:nvPr/>
            </p:nvSpPr>
            <p:spPr bwMode="gray">
              <a:xfrm>
                <a:off x="2570237"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1</a:t>
                </a:r>
              </a:p>
            </p:txBody>
          </p:sp>
          <p:sp>
            <p:nvSpPr>
              <p:cNvPr id="57" name="Rechteck 20">
                <a:extLst>
                  <a:ext uri="{FF2B5EF4-FFF2-40B4-BE49-F238E27FC236}">
                    <a16:creationId xmlns:a16="http://schemas.microsoft.com/office/drawing/2014/main" id="{6AB62B42-F434-456D-BB3C-B37CF23947CD}"/>
                  </a:ext>
                </a:extLst>
              </p:cNvPr>
              <p:cNvSpPr/>
              <p:nvPr/>
            </p:nvSpPr>
            <p:spPr bwMode="gray">
              <a:xfrm>
                <a:off x="3326782"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2</a:t>
                </a:r>
              </a:p>
            </p:txBody>
          </p:sp>
          <p:sp>
            <p:nvSpPr>
              <p:cNvPr id="58" name="Rechteck 21">
                <a:extLst>
                  <a:ext uri="{FF2B5EF4-FFF2-40B4-BE49-F238E27FC236}">
                    <a16:creationId xmlns:a16="http://schemas.microsoft.com/office/drawing/2014/main" id="{D060939E-CAFA-4514-8131-CE631A4E8FF9}"/>
                  </a:ext>
                </a:extLst>
              </p:cNvPr>
              <p:cNvSpPr/>
              <p:nvPr/>
            </p:nvSpPr>
            <p:spPr bwMode="gray">
              <a:xfrm>
                <a:off x="4083326"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3</a:t>
                </a:r>
              </a:p>
            </p:txBody>
          </p:sp>
          <p:sp>
            <p:nvSpPr>
              <p:cNvPr id="59" name="Rechteck 22">
                <a:extLst>
                  <a:ext uri="{FF2B5EF4-FFF2-40B4-BE49-F238E27FC236}">
                    <a16:creationId xmlns:a16="http://schemas.microsoft.com/office/drawing/2014/main" id="{5715BFC7-D150-493B-9BAE-C1037E855B80}"/>
                  </a:ext>
                </a:extLst>
              </p:cNvPr>
              <p:cNvSpPr/>
              <p:nvPr/>
            </p:nvSpPr>
            <p:spPr bwMode="gray">
              <a:xfrm>
                <a:off x="4839871"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4</a:t>
                </a:r>
              </a:p>
            </p:txBody>
          </p:sp>
          <p:sp>
            <p:nvSpPr>
              <p:cNvPr id="60" name="Rechteck 23">
                <a:extLst>
                  <a:ext uri="{FF2B5EF4-FFF2-40B4-BE49-F238E27FC236}">
                    <a16:creationId xmlns:a16="http://schemas.microsoft.com/office/drawing/2014/main" id="{927AE9A5-BBB6-4E3F-9D0B-9DDA1D5A5B3B}"/>
                  </a:ext>
                </a:extLst>
              </p:cNvPr>
              <p:cNvSpPr/>
              <p:nvPr/>
            </p:nvSpPr>
            <p:spPr bwMode="gray">
              <a:xfrm>
                <a:off x="5596416"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5</a:t>
                </a:r>
              </a:p>
            </p:txBody>
          </p:sp>
          <p:sp>
            <p:nvSpPr>
              <p:cNvPr id="61" name="Rechteck 24">
                <a:extLst>
                  <a:ext uri="{FF2B5EF4-FFF2-40B4-BE49-F238E27FC236}">
                    <a16:creationId xmlns:a16="http://schemas.microsoft.com/office/drawing/2014/main" id="{ED29BC8B-EC59-4AA0-B7F0-ED4C10A5CFF2}"/>
                  </a:ext>
                </a:extLst>
              </p:cNvPr>
              <p:cNvSpPr/>
              <p:nvPr/>
            </p:nvSpPr>
            <p:spPr bwMode="gray">
              <a:xfrm>
                <a:off x="6352961"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6</a:t>
                </a:r>
              </a:p>
            </p:txBody>
          </p:sp>
          <p:sp>
            <p:nvSpPr>
              <p:cNvPr id="62" name="Rechteck 25">
                <a:extLst>
                  <a:ext uri="{FF2B5EF4-FFF2-40B4-BE49-F238E27FC236}">
                    <a16:creationId xmlns:a16="http://schemas.microsoft.com/office/drawing/2014/main" id="{DBC78DAD-C82B-48ED-A03A-35DA416F7DBC}"/>
                  </a:ext>
                </a:extLst>
              </p:cNvPr>
              <p:cNvSpPr/>
              <p:nvPr/>
            </p:nvSpPr>
            <p:spPr bwMode="gray">
              <a:xfrm>
                <a:off x="7109505"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7</a:t>
                </a:r>
              </a:p>
            </p:txBody>
          </p:sp>
          <p:sp>
            <p:nvSpPr>
              <p:cNvPr id="63" name="Rechteck 26">
                <a:extLst>
                  <a:ext uri="{FF2B5EF4-FFF2-40B4-BE49-F238E27FC236}">
                    <a16:creationId xmlns:a16="http://schemas.microsoft.com/office/drawing/2014/main" id="{A69D7AE1-C873-444B-BFC5-98EF26C9103E}"/>
                  </a:ext>
                </a:extLst>
              </p:cNvPr>
              <p:cNvSpPr/>
              <p:nvPr/>
            </p:nvSpPr>
            <p:spPr bwMode="gray">
              <a:xfrm>
                <a:off x="7866050"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8</a:t>
                </a:r>
              </a:p>
            </p:txBody>
          </p:sp>
          <p:sp>
            <p:nvSpPr>
              <p:cNvPr id="64" name="Rechteck 27">
                <a:extLst>
                  <a:ext uri="{FF2B5EF4-FFF2-40B4-BE49-F238E27FC236}">
                    <a16:creationId xmlns:a16="http://schemas.microsoft.com/office/drawing/2014/main" id="{4C55F3E9-DD75-4214-9461-F5BBE0B68D16}"/>
                  </a:ext>
                </a:extLst>
              </p:cNvPr>
              <p:cNvSpPr/>
              <p:nvPr/>
            </p:nvSpPr>
            <p:spPr bwMode="gray">
              <a:xfrm>
                <a:off x="8622595"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9</a:t>
                </a:r>
              </a:p>
            </p:txBody>
          </p:sp>
          <p:sp>
            <p:nvSpPr>
              <p:cNvPr id="65" name="Rechteck 28">
                <a:extLst>
                  <a:ext uri="{FF2B5EF4-FFF2-40B4-BE49-F238E27FC236}">
                    <a16:creationId xmlns:a16="http://schemas.microsoft.com/office/drawing/2014/main" id="{F6A0527E-F0D4-4731-933B-878C1554B417}"/>
                  </a:ext>
                </a:extLst>
              </p:cNvPr>
              <p:cNvSpPr/>
              <p:nvPr/>
            </p:nvSpPr>
            <p:spPr bwMode="gray">
              <a:xfrm>
                <a:off x="9379140"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10</a:t>
                </a:r>
              </a:p>
            </p:txBody>
          </p:sp>
          <p:sp>
            <p:nvSpPr>
              <p:cNvPr id="66" name="Rechteck 29">
                <a:extLst>
                  <a:ext uri="{FF2B5EF4-FFF2-40B4-BE49-F238E27FC236}">
                    <a16:creationId xmlns:a16="http://schemas.microsoft.com/office/drawing/2014/main" id="{D830FF86-323F-4E0C-830E-0BE3FF74A26B}"/>
                  </a:ext>
                </a:extLst>
              </p:cNvPr>
              <p:cNvSpPr/>
              <p:nvPr/>
            </p:nvSpPr>
            <p:spPr bwMode="gray">
              <a:xfrm>
                <a:off x="10135684" y="5339928"/>
                <a:ext cx="756848" cy="476672"/>
              </a:xfrm>
              <a:prstGeom prst="rect">
                <a:avLst/>
              </a:prstGeom>
              <a:solidFill>
                <a:srgbClr val="1B5683"/>
              </a:solidFill>
              <a:ln w="12700">
                <a:solidFill>
                  <a:srgbClr val="ECECEC"/>
                </a:solidFill>
                <a:round/>
                <a:headEnd/>
                <a:tailEnd/>
              </a:ln>
              <a:effectLst/>
            </p:spPr>
            <p:txBody>
              <a:bodyPr tIns="108000" rtlCol="0" anchor="ctr"/>
              <a:lstStyle/>
              <a:p>
                <a:pPr algn="ctr" defTabSz="914400">
                  <a:lnSpc>
                    <a:spcPct val="80000"/>
                  </a:lnSpc>
                  <a:spcAft>
                    <a:spcPts val="1000"/>
                  </a:spcAft>
                  <a:defRPr/>
                </a:pPr>
                <a:r>
                  <a:rPr lang="en-GB" sz="1200" b="1" kern="0" dirty="0">
                    <a:solidFill>
                      <a:prstClr val="white"/>
                    </a:solidFill>
                    <a:latin typeface="Calibri Light" panose="020F0302020204030204" pitchFamily="34" charset="0"/>
                    <a:cs typeface="Calibri Light" panose="020F0302020204030204" pitchFamily="34" charset="0"/>
                  </a:rPr>
                  <a:t>WEEK 11</a:t>
                </a:r>
              </a:p>
            </p:txBody>
          </p:sp>
        </p:grpSp>
        <p:sp>
          <p:nvSpPr>
            <p:cNvPr id="67" name="Rechteck 69">
              <a:extLst>
                <a:ext uri="{FF2B5EF4-FFF2-40B4-BE49-F238E27FC236}">
                  <a16:creationId xmlns:a16="http://schemas.microsoft.com/office/drawing/2014/main" id="{EA02FE4A-8725-4B82-8516-B0617ED844E2}"/>
                </a:ext>
              </a:extLst>
            </p:cNvPr>
            <p:cNvSpPr/>
            <p:nvPr/>
          </p:nvSpPr>
          <p:spPr bwMode="gray">
            <a:xfrm>
              <a:off x="3382731" y="1608686"/>
              <a:ext cx="817486" cy="273670"/>
            </a:xfrm>
            <a:prstGeom prst="rect">
              <a:avLst/>
            </a:prstGeom>
            <a:solidFill>
              <a:srgbClr val="C4C4C4"/>
            </a:solidFill>
            <a:ln w="12700">
              <a:noFill/>
              <a:round/>
              <a:headEnd/>
              <a:tailEnd/>
            </a:ln>
            <a:effectLst/>
          </p:spPr>
          <p:txBody>
            <a:bodyPr wrap="none" rtlCol="0" anchor="ctr"/>
            <a:lstStyle/>
            <a:p>
              <a:pPr algn="ctr" defTabSz="914400">
                <a:lnSpc>
                  <a:spcPct val="90000"/>
                </a:lnSpc>
                <a:spcAft>
                  <a:spcPts val="1000"/>
                </a:spcAft>
                <a:defRPr/>
              </a:pPr>
              <a:endParaRPr lang="en-GB" sz="1200" dirty="0">
                <a:solidFill>
                  <a:prstClr val="white"/>
                </a:solidFill>
                <a:latin typeface="Calibri Light"/>
              </a:endParaRPr>
            </a:p>
          </p:txBody>
        </p:sp>
        <p:sp>
          <p:nvSpPr>
            <p:cNvPr id="68" name="Rechteck 73">
              <a:extLst>
                <a:ext uri="{FF2B5EF4-FFF2-40B4-BE49-F238E27FC236}">
                  <a16:creationId xmlns:a16="http://schemas.microsoft.com/office/drawing/2014/main" id="{921026DE-FFF2-4138-9B70-4EFD27E76A82}"/>
                </a:ext>
              </a:extLst>
            </p:cNvPr>
            <p:cNvSpPr/>
            <p:nvPr/>
          </p:nvSpPr>
          <p:spPr bwMode="gray">
            <a:xfrm>
              <a:off x="2469921" y="1269838"/>
              <a:ext cx="1257158" cy="273670"/>
            </a:xfrm>
            <a:prstGeom prst="rect">
              <a:avLst/>
            </a:prstGeom>
            <a:solidFill>
              <a:sysClr val="window" lastClr="FFFFFF">
                <a:lumMod val="85000"/>
              </a:sysClr>
            </a:solidFill>
            <a:ln w="12700">
              <a:noFill/>
              <a:round/>
              <a:headEnd/>
              <a:tailEnd/>
            </a:ln>
            <a:effectLst/>
          </p:spPr>
          <p:txBody>
            <a:bodyPr wrap="none" rtlCol="0" anchor="ctr"/>
            <a:lstStyle/>
            <a:p>
              <a:pPr marL="0" marR="0" lvl="0" indent="0" algn="ctr" defTabSz="914400" eaLnBrk="1" fontAlgn="auto" latinLnBrk="0" hangingPunct="1">
                <a:lnSpc>
                  <a:spcPct val="90000"/>
                </a:lnSpc>
                <a:spcBef>
                  <a:spcPts val="0"/>
                </a:spcBef>
                <a:spcAft>
                  <a:spcPts val="100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Light"/>
              </a:endParaRPr>
            </a:p>
          </p:txBody>
        </p:sp>
        <p:sp>
          <p:nvSpPr>
            <p:cNvPr id="69" name="Rechteck 63">
              <a:extLst>
                <a:ext uri="{FF2B5EF4-FFF2-40B4-BE49-F238E27FC236}">
                  <a16:creationId xmlns:a16="http://schemas.microsoft.com/office/drawing/2014/main" id="{96ED2582-E2A3-40B2-8D66-355E283FCB68}"/>
                </a:ext>
              </a:extLst>
            </p:cNvPr>
            <p:cNvSpPr/>
            <p:nvPr/>
          </p:nvSpPr>
          <p:spPr bwMode="gray">
            <a:xfrm>
              <a:off x="4531437" y="2297789"/>
              <a:ext cx="1112876" cy="273670"/>
            </a:xfrm>
            <a:prstGeom prst="rect">
              <a:avLst/>
            </a:prstGeom>
            <a:solidFill>
              <a:srgbClr val="5E5E5E"/>
            </a:solidFill>
            <a:ln w="12700">
              <a:noFill/>
              <a:round/>
              <a:headEnd/>
              <a:tailEnd/>
            </a:ln>
            <a:effectLst/>
          </p:spPr>
          <p:txBody>
            <a:bodyPr wrap="none" rtlCol="0" anchor="ctr"/>
            <a:lstStyle/>
            <a:p>
              <a:pPr algn="ctr" defTabSz="914400">
                <a:lnSpc>
                  <a:spcPct val="90000"/>
                </a:lnSpc>
                <a:spcAft>
                  <a:spcPts val="1000"/>
                </a:spcAft>
                <a:defRPr/>
              </a:pPr>
              <a:endParaRPr lang="en-GB" sz="1200" dirty="0">
                <a:solidFill>
                  <a:prstClr val="white"/>
                </a:solidFill>
                <a:latin typeface="Calibri Light"/>
              </a:endParaRPr>
            </a:p>
          </p:txBody>
        </p:sp>
        <p:sp>
          <p:nvSpPr>
            <p:cNvPr id="70" name="Rechteck 85">
              <a:extLst>
                <a:ext uri="{FF2B5EF4-FFF2-40B4-BE49-F238E27FC236}">
                  <a16:creationId xmlns:a16="http://schemas.microsoft.com/office/drawing/2014/main" id="{7C6D9B94-2EA8-4787-9AE9-E523EA8DDE8A}"/>
                </a:ext>
              </a:extLst>
            </p:cNvPr>
            <p:cNvSpPr/>
            <p:nvPr/>
          </p:nvSpPr>
          <p:spPr bwMode="gray">
            <a:xfrm>
              <a:off x="5615803" y="2625231"/>
              <a:ext cx="1074258" cy="273670"/>
            </a:xfrm>
            <a:prstGeom prst="rect">
              <a:avLst/>
            </a:prstGeom>
            <a:solidFill>
              <a:srgbClr val="3498DB">
                <a:lumMod val="60000"/>
                <a:lumOff val="40000"/>
              </a:srgbClr>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1" name="Rechteck 66">
              <a:extLst>
                <a:ext uri="{FF2B5EF4-FFF2-40B4-BE49-F238E27FC236}">
                  <a16:creationId xmlns:a16="http://schemas.microsoft.com/office/drawing/2014/main" id="{9E098835-4EE4-46D2-9674-9F9443C08DDD}"/>
                </a:ext>
              </a:extLst>
            </p:cNvPr>
            <p:cNvSpPr/>
            <p:nvPr/>
          </p:nvSpPr>
          <p:spPr bwMode="gray">
            <a:xfrm>
              <a:off x="4115991" y="1947536"/>
              <a:ext cx="902100" cy="273670"/>
            </a:xfrm>
            <a:prstGeom prst="rect">
              <a:avLst/>
            </a:prstGeom>
            <a:solidFill>
              <a:srgbClr val="A6A6A6"/>
            </a:solidFill>
            <a:ln w="12700">
              <a:noFill/>
              <a:round/>
              <a:headEnd/>
              <a:tailEnd/>
            </a:ln>
            <a:effectLst/>
          </p:spPr>
          <p:txBody>
            <a:bodyPr wrap="none" rtlCol="0" anchor="ctr"/>
            <a:lstStyle/>
            <a:p>
              <a:pPr algn="ctr" defTabSz="914400">
                <a:lnSpc>
                  <a:spcPct val="90000"/>
                </a:lnSpc>
                <a:spcAft>
                  <a:spcPts val="1000"/>
                </a:spcAft>
                <a:defRPr/>
              </a:pPr>
              <a:endParaRPr lang="en-GB" sz="1200" dirty="0">
                <a:solidFill>
                  <a:prstClr val="white"/>
                </a:solidFill>
                <a:latin typeface="Calibri Light"/>
              </a:endParaRPr>
            </a:p>
          </p:txBody>
        </p:sp>
        <p:sp>
          <p:nvSpPr>
            <p:cNvPr id="72" name="Rechteck 60">
              <a:extLst>
                <a:ext uri="{FF2B5EF4-FFF2-40B4-BE49-F238E27FC236}">
                  <a16:creationId xmlns:a16="http://schemas.microsoft.com/office/drawing/2014/main" id="{806F366D-8DB4-4752-A338-16A37A1A1878}"/>
                </a:ext>
              </a:extLst>
            </p:cNvPr>
            <p:cNvSpPr/>
            <p:nvPr/>
          </p:nvSpPr>
          <p:spPr bwMode="gray">
            <a:xfrm>
              <a:off x="6118493" y="2964079"/>
              <a:ext cx="1092578" cy="273670"/>
            </a:xfrm>
            <a:prstGeom prst="rect">
              <a:avLst/>
            </a:prstGeom>
            <a:solidFill>
              <a:srgbClr val="3498DB"/>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3" name="Rechteck 75">
              <a:extLst>
                <a:ext uri="{FF2B5EF4-FFF2-40B4-BE49-F238E27FC236}">
                  <a16:creationId xmlns:a16="http://schemas.microsoft.com/office/drawing/2014/main" id="{8DE5C322-CF08-4BC8-899C-8CA9AD7E5A8B}"/>
                </a:ext>
              </a:extLst>
            </p:cNvPr>
            <p:cNvSpPr/>
            <p:nvPr/>
          </p:nvSpPr>
          <p:spPr bwMode="gray">
            <a:xfrm>
              <a:off x="6821487" y="3298585"/>
              <a:ext cx="686776" cy="273670"/>
            </a:xfrm>
            <a:prstGeom prst="rect">
              <a:avLst/>
            </a:prstGeom>
            <a:solidFill>
              <a:srgbClr val="3498DB">
                <a:lumMod val="75000"/>
              </a:srgbClr>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4" name="Rechteck 78">
              <a:extLst>
                <a:ext uri="{FF2B5EF4-FFF2-40B4-BE49-F238E27FC236}">
                  <a16:creationId xmlns:a16="http://schemas.microsoft.com/office/drawing/2014/main" id="{F8AE8EF4-56CA-4C99-9E8A-9DE77EB54FEA}"/>
                </a:ext>
              </a:extLst>
            </p:cNvPr>
            <p:cNvSpPr/>
            <p:nvPr/>
          </p:nvSpPr>
          <p:spPr bwMode="gray">
            <a:xfrm>
              <a:off x="7504666" y="3640113"/>
              <a:ext cx="519885" cy="273670"/>
            </a:xfrm>
            <a:prstGeom prst="rect">
              <a:avLst/>
            </a:prstGeom>
            <a:solidFill>
              <a:srgbClr val="3498DB">
                <a:lumMod val="60000"/>
                <a:lumOff val="40000"/>
              </a:srgbClr>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5" name="Rechteck 82">
              <a:extLst>
                <a:ext uri="{FF2B5EF4-FFF2-40B4-BE49-F238E27FC236}">
                  <a16:creationId xmlns:a16="http://schemas.microsoft.com/office/drawing/2014/main" id="{6A5C9F66-F4C7-444A-8AF3-A65543190FEA}"/>
                </a:ext>
              </a:extLst>
            </p:cNvPr>
            <p:cNvSpPr/>
            <p:nvPr/>
          </p:nvSpPr>
          <p:spPr bwMode="gray">
            <a:xfrm>
              <a:off x="8042259" y="3997523"/>
              <a:ext cx="1089552" cy="273670"/>
            </a:xfrm>
            <a:prstGeom prst="rect">
              <a:avLst/>
            </a:prstGeom>
            <a:solidFill>
              <a:srgbClr val="9BBB59"/>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6" name="Rechteck 92">
              <a:extLst>
                <a:ext uri="{FF2B5EF4-FFF2-40B4-BE49-F238E27FC236}">
                  <a16:creationId xmlns:a16="http://schemas.microsoft.com/office/drawing/2014/main" id="{37DB23AC-0068-4F00-B467-9E4CEC684FCC}"/>
                </a:ext>
              </a:extLst>
            </p:cNvPr>
            <p:cNvSpPr/>
            <p:nvPr/>
          </p:nvSpPr>
          <p:spPr bwMode="gray">
            <a:xfrm>
              <a:off x="9131631" y="4360908"/>
              <a:ext cx="414586" cy="273670"/>
            </a:xfrm>
            <a:prstGeom prst="rect">
              <a:avLst/>
            </a:prstGeom>
            <a:solidFill>
              <a:srgbClr val="FFC000"/>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7" name="Rechteck 96">
              <a:extLst>
                <a:ext uri="{FF2B5EF4-FFF2-40B4-BE49-F238E27FC236}">
                  <a16:creationId xmlns:a16="http://schemas.microsoft.com/office/drawing/2014/main" id="{0CC21389-3FB6-434F-B117-CF581F9E0C79}"/>
                </a:ext>
              </a:extLst>
            </p:cNvPr>
            <p:cNvSpPr/>
            <p:nvPr/>
          </p:nvSpPr>
          <p:spPr bwMode="gray">
            <a:xfrm>
              <a:off x="10002023" y="4699645"/>
              <a:ext cx="606239" cy="273670"/>
            </a:xfrm>
            <a:prstGeom prst="rect">
              <a:avLst/>
            </a:prstGeom>
            <a:solidFill>
              <a:srgbClr val="FFC000">
                <a:lumMod val="75000"/>
              </a:srgbClr>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sp>
          <p:nvSpPr>
            <p:cNvPr id="78" name="Rechteck 103">
              <a:extLst>
                <a:ext uri="{FF2B5EF4-FFF2-40B4-BE49-F238E27FC236}">
                  <a16:creationId xmlns:a16="http://schemas.microsoft.com/office/drawing/2014/main" id="{386EB4E0-8FF1-4CF7-832C-930FCC8C9826}"/>
                </a:ext>
              </a:extLst>
            </p:cNvPr>
            <p:cNvSpPr/>
            <p:nvPr/>
          </p:nvSpPr>
          <p:spPr bwMode="gray">
            <a:xfrm>
              <a:off x="10387099" y="5025071"/>
              <a:ext cx="595553" cy="273670"/>
            </a:xfrm>
            <a:prstGeom prst="rect">
              <a:avLst/>
            </a:prstGeom>
            <a:solidFill>
              <a:srgbClr val="C8303F"/>
            </a:solidFill>
            <a:ln w="12700">
              <a:noFill/>
              <a:round/>
              <a:headEnd/>
              <a:tailEnd/>
            </a:ln>
            <a:effectLst/>
          </p:spPr>
          <p:txBody>
            <a:bodyPr wrap="none" rtlCol="0" anchor="ctr"/>
            <a:lstStyle/>
            <a:p>
              <a:pPr algn="ctr" defTabSz="914400">
                <a:lnSpc>
                  <a:spcPct val="90000"/>
                </a:lnSpc>
                <a:spcAft>
                  <a:spcPts val="1000"/>
                </a:spcAft>
                <a:defRPr/>
              </a:pPr>
              <a:endParaRPr lang="en-GB" sz="1200" kern="0" dirty="0">
                <a:solidFill>
                  <a:prstClr val="white"/>
                </a:solidFill>
                <a:latin typeface="Calibri Light"/>
              </a:endParaRPr>
            </a:p>
          </p:txBody>
        </p:sp>
      </p:grpSp>
    </p:spTree>
    <p:extLst>
      <p:ext uri="{BB962C8B-B14F-4D97-AF65-F5344CB8AC3E}">
        <p14:creationId xmlns:p14="http://schemas.microsoft.com/office/powerpoint/2010/main" val="397366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677400" cy="1143000"/>
          </a:xfrm>
        </p:spPr>
        <p:txBody>
          <a:bodyPr/>
          <a:lstStyle/>
          <a:p>
            <a:r>
              <a:rPr lang="en-US" dirty="0">
                <a:solidFill>
                  <a:schemeClr val="tx2"/>
                </a:solidFill>
              </a:rPr>
              <a:t>On-Going Support</a:t>
            </a:r>
          </a:p>
        </p:txBody>
      </p:sp>
      <p:sp>
        <p:nvSpPr>
          <p:cNvPr id="3" name="Content Placeholder 2"/>
          <p:cNvSpPr>
            <a:spLocks noGrp="1"/>
          </p:cNvSpPr>
          <p:nvPr>
            <p:ph idx="1"/>
          </p:nvPr>
        </p:nvSpPr>
        <p:spPr>
          <a:xfrm>
            <a:off x="457200" y="1295400"/>
            <a:ext cx="11430000" cy="4876800"/>
          </a:xfrm>
        </p:spPr>
        <p:txBody>
          <a:bodyPr/>
          <a:lstStyle/>
          <a:p>
            <a:pPr marL="457200" indent="-457200">
              <a:buAutoNum type="arabicPeriod"/>
            </a:pPr>
            <a:r>
              <a:rPr lang="en-US" dirty="0"/>
              <a:t>Partner/Customer Support</a:t>
            </a:r>
          </a:p>
          <a:p>
            <a:pPr marL="1144800" lvl="1" indent="-457200"/>
            <a:r>
              <a:rPr lang="en-US" dirty="0"/>
              <a:t>End-User submits support request to Sage or Partner</a:t>
            </a:r>
          </a:p>
          <a:p>
            <a:pPr marL="1144800" lvl="1" indent="-457200"/>
            <a:r>
              <a:rPr lang="en-US" dirty="0"/>
              <a:t>Partner or Sage provides initial diagnosis</a:t>
            </a:r>
          </a:p>
          <a:p>
            <a:pPr marL="1144800" lvl="1" indent="-457200"/>
            <a:r>
              <a:rPr lang="en-US" dirty="0"/>
              <a:t>If ProcessWeaver, support request is submitted to ProcessWeaver</a:t>
            </a:r>
          </a:p>
          <a:p>
            <a:pPr marL="1144800" lvl="1" indent="-457200"/>
            <a:r>
              <a:rPr lang="en-US" dirty="0"/>
              <a:t>ProcessWeaver works with Sage/Partner and end-user to identify and resolve support request</a:t>
            </a:r>
          </a:p>
          <a:p>
            <a:pPr marL="457200" indent="-457200">
              <a:buFont typeface="+mj-lt"/>
              <a:buAutoNum type="arabicPeriod"/>
            </a:pPr>
            <a:r>
              <a:rPr lang="en-US" dirty="0"/>
              <a:t>ProcessWeaver will provide support in multiple areas</a:t>
            </a:r>
          </a:p>
          <a:p>
            <a:r>
              <a:rPr lang="en-US" dirty="0"/>
              <a:t>         -	   ProcessWeaver product-related issues</a:t>
            </a:r>
          </a:p>
          <a:p>
            <a:r>
              <a:rPr lang="en-US" dirty="0"/>
              <a:t>         -	   ProcessWeaver and Sage integration-related issues</a:t>
            </a:r>
          </a:p>
          <a:p>
            <a:r>
              <a:rPr lang="en-US" dirty="0"/>
              <a:t>         -     End-user IT infrastructure-related issues</a:t>
            </a:r>
          </a:p>
        </p:txBody>
      </p:sp>
    </p:spTree>
    <p:extLst>
      <p:ext uri="{BB962C8B-B14F-4D97-AF65-F5344CB8AC3E}">
        <p14:creationId xmlns:p14="http://schemas.microsoft.com/office/powerpoint/2010/main" val="373931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9625" y1="24084" x2="19625" y2="24084"/>
                        <a14:foregroundMark x1="13625" y1="63874" x2="13625" y2="63874"/>
                        <a14:foregroundMark x1="29500" y1="62827" x2="29500" y2="62827"/>
                        <a14:foregroundMark x1="56750" y1="31414" x2="56750" y2="31414"/>
                        <a14:foregroundMark x1="65750" y1="30366" x2="65750" y2="30366"/>
                        <a14:foregroundMark x1="81500" y1="35340" x2="81500" y2="35340"/>
                        <a14:foregroundMark x1="90500" y1="58901" x2="90500" y2="58901"/>
                      </a14:backgroundRemoval>
                    </a14:imgEffect>
                  </a14:imgLayer>
                </a14:imgProps>
              </a:ext>
            </a:extLst>
          </a:blip>
          <a:stretch>
            <a:fillRect/>
          </a:stretch>
        </p:blipFill>
        <p:spPr>
          <a:xfrm>
            <a:off x="8920265" y="4939758"/>
            <a:ext cx="2568068" cy="122625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505" y="955296"/>
            <a:ext cx="1892316" cy="150101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921" y="2669284"/>
            <a:ext cx="1950470" cy="154734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921" y="4429596"/>
            <a:ext cx="1950470" cy="1547144"/>
          </a:xfrm>
          <a:prstGeom prst="rect">
            <a:avLst/>
          </a:prstGeom>
        </p:spPr>
      </p:pic>
      <p:sp>
        <p:nvSpPr>
          <p:cNvPr id="6" name="TextBox 5"/>
          <p:cNvSpPr txBox="1"/>
          <p:nvPr/>
        </p:nvSpPr>
        <p:spPr>
          <a:xfrm>
            <a:off x="2684563" y="923416"/>
            <a:ext cx="6167342"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ProcessWeaver online support portal enables our customers to create a ticket around the clock, provide issue details, and upload relevant documents. Our technical support team will acknowledge the ticket and respond according to the severity of the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ProcessWeaver Support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https://support.processweaver.com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684563" y="2854279"/>
            <a:ext cx="57252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Gain peace of mind with dedicated shipping experts that are available 24/7 to help resolve technical issues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24/7 Phone Technical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(888) 932-8373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684563" y="4500708"/>
            <a:ext cx="5725297"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Email is the means to reach us quickly from your computer or your mobile device. Our technical support team will acknowledge the email and respond according to the severity of the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Email Technical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support@processweaver.com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13"/>
          <p:cNvSpPr txBox="1">
            <a:spLocks/>
          </p:cNvSpPr>
          <p:nvPr/>
        </p:nvSpPr>
        <p:spPr>
          <a:xfrm>
            <a:off x="498921" y="337901"/>
            <a:ext cx="4494743" cy="468573"/>
          </a:xfrm>
          <a:prstGeom prst="rect">
            <a:avLst/>
          </a:prstGeom>
          <a:noFill/>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200" b="1" i="0" u="none" strike="noStrike" kern="1200" spc="0" normalizeH="0" noProof="0" dirty="0">
                <a:ln>
                  <a:noFill/>
                </a:ln>
                <a:solidFill>
                  <a:srgbClr val="2E3456"/>
                </a:solidFill>
                <a:effectLst/>
                <a:uLnTx/>
                <a:uFillTx/>
                <a:latin typeface="Arial" panose="020B0604020202020204" pitchFamily="34" charset="0"/>
                <a:cs typeface="Arial" panose="020B0604020202020204" pitchFamily="34" charset="0"/>
              </a:rPr>
              <a:t>Support</a:t>
            </a:r>
          </a:p>
        </p:txBody>
      </p:sp>
    </p:spTree>
    <p:extLst>
      <p:ext uri="{BB962C8B-B14F-4D97-AF65-F5344CB8AC3E}">
        <p14:creationId xmlns:p14="http://schemas.microsoft.com/office/powerpoint/2010/main" val="61764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 presetClass="entr" presetSubtype="9"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79773C-53EE-4C1B-99D9-5114D371323A}"/>
              </a:ext>
            </a:extLst>
          </p:cNvPr>
          <p:cNvGraphicFramePr>
            <a:graphicFrameLocks noGrp="1"/>
          </p:cNvGraphicFramePr>
          <p:nvPr>
            <p:extLst/>
          </p:nvPr>
        </p:nvGraphicFramePr>
        <p:xfrm>
          <a:off x="603504" y="1996197"/>
          <a:ext cx="10695964" cy="3967154"/>
        </p:xfrm>
        <a:graphic>
          <a:graphicData uri="http://schemas.openxmlformats.org/drawingml/2006/table">
            <a:tbl>
              <a:tblPr firstRow="1" bandRow="1">
                <a:tableStyleId>{9D7B26C5-4107-4FEC-AEDC-1716B250A1EF}</a:tableStyleId>
              </a:tblPr>
              <a:tblGrid>
                <a:gridCol w="1654504">
                  <a:extLst>
                    <a:ext uri="{9D8B030D-6E8A-4147-A177-3AD203B41FA5}">
                      <a16:colId xmlns:a16="http://schemas.microsoft.com/office/drawing/2014/main" val="1581227619"/>
                    </a:ext>
                  </a:extLst>
                </a:gridCol>
                <a:gridCol w="4795935">
                  <a:extLst>
                    <a:ext uri="{9D8B030D-6E8A-4147-A177-3AD203B41FA5}">
                      <a16:colId xmlns:a16="http://schemas.microsoft.com/office/drawing/2014/main" val="1927182975"/>
                    </a:ext>
                  </a:extLst>
                </a:gridCol>
                <a:gridCol w="2211355">
                  <a:extLst>
                    <a:ext uri="{9D8B030D-6E8A-4147-A177-3AD203B41FA5}">
                      <a16:colId xmlns:a16="http://schemas.microsoft.com/office/drawing/2014/main" val="3231566233"/>
                    </a:ext>
                  </a:extLst>
                </a:gridCol>
                <a:gridCol w="2034170">
                  <a:extLst>
                    <a:ext uri="{9D8B030D-6E8A-4147-A177-3AD203B41FA5}">
                      <a16:colId xmlns:a16="http://schemas.microsoft.com/office/drawing/2014/main" val="2510047696"/>
                    </a:ext>
                  </a:extLst>
                </a:gridCol>
              </a:tblGrid>
              <a:tr h="370840">
                <a:tc>
                  <a:txBody>
                    <a:bodyPr/>
                    <a:lstStyle/>
                    <a:p>
                      <a:pPr algn="ctr"/>
                      <a:r>
                        <a:rPr lang="en-US" sz="1200" dirty="0">
                          <a:solidFill>
                            <a:srgbClr val="1B5683"/>
                          </a:solidFill>
                        </a:rPr>
                        <a:t>Severity</a:t>
                      </a:r>
                    </a:p>
                  </a:txBody>
                  <a:tcPr anchor="ctr">
                    <a:lnL w="12700" cap="flat" cmpd="sng" algn="ctr">
                      <a:solidFill>
                        <a:srgbClr val="1B5683"/>
                      </a:solidFill>
                      <a:prstDash val="solid"/>
                      <a:round/>
                      <a:headEnd type="none" w="med" len="med"/>
                      <a:tailEnd type="none" w="med" len="med"/>
                    </a:lnL>
                    <a:lnT w="12700" cap="flat" cmpd="sng" algn="ctr">
                      <a:solidFill>
                        <a:srgbClr val="1B5683"/>
                      </a:solidFill>
                      <a:prstDash val="solid"/>
                      <a:round/>
                      <a:headEnd type="none" w="med" len="med"/>
                      <a:tailEnd type="none" w="med" len="med"/>
                    </a:lnT>
                    <a:solidFill>
                      <a:schemeClr val="bg1"/>
                    </a:solidFill>
                  </a:tcPr>
                </a:tc>
                <a:tc>
                  <a:txBody>
                    <a:bodyPr/>
                    <a:lstStyle/>
                    <a:p>
                      <a:pPr algn="ctr"/>
                      <a:r>
                        <a:rPr lang="en-US" sz="1200" dirty="0">
                          <a:solidFill>
                            <a:srgbClr val="1B5683"/>
                          </a:solidFill>
                        </a:rPr>
                        <a:t>Definition of Severity Levels</a:t>
                      </a:r>
                    </a:p>
                  </a:txBody>
                  <a:tcPr anchor="ctr">
                    <a:lnR w="12700" cap="flat" cmpd="sng" algn="ctr">
                      <a:solidFill>
                        <a:srgbClr val="1B5683"/>
                      </a:solidFill>
                      <a:prstDash val="solid"/>
                      <a:round/>
                      <a:headEnd type="none" w="med" len="med"/>
                      <a:tailEnd type="none" w="med" len="med"/>
                    </a:lnR>
                    <a:lnT w="12700" cap="flat" cmpd="sng" algn="ctr">
                      <a:solidFill>
                        <a:srgbClr val="1B5683"/>
                      </a:solidFill>
                      <a:prstDash val="solid"/>
                      <a:round/>
                      <a:headEnd type="none" w="med" len="med"/>
                      <a:tailEnd type="none" w="med" len="med"/>
                    </a:lnT>
                    <a:solidFill>
                      <a:schemeClr val="bg1"/>
                    </a:solidFill>
                  </a:tcPr>
                </a:tc>
                <a:tc>
                  <a:txBody>
                    <a:bodyPr/>
                    <a:lstStyle/>
                    <a:p>
                      <a:pPr algn="ctr"/>
                      <a:r>
                        <a:rPr lang="en-US" sz="1200" dirty="0">
                          <a:solidFill>
                            <a:srgbClr val="1B5683"/>
                          </a:solidFill>
                        </a:rPr>
                        <a:t>Maximum Response Time</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lnT w="12700" cap="flat" cmpd="sng" algn="ctr">
                      <a:solidFill>
                        <a:srgbClr val="1B5683"/>
                      </a:solidFill>
                      <a:prstDash val="solid"/>
                      <a:round/>
                      <a:headEnd type="none" w="med" len="med"/>
                      <a:tailEnd type="none" w="med" len="med"/>
                    </a:lnT>
                    <a:solidFill>
                      <a:schemeClr val="bg1"/>
                    </a:solidFill>
                  </a:tcPr>
                </a:tc>
                <a:tc>
                  <a:txBody>
                    <a:bodyPr/>
                    <a:lstStyle/>
                    <a:p>
                      <a:pPr algn="ctr"/>
                      <a:r>
                        <a:rPr lang="en-US" sz="1200" dirty="0">
                          <a:solidFill>
                            <a:srgbClr val="1B5683"/>
                          </a:solidFill>
                        </a:rPr>
                        <a:t>Resolution Time</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lnT w="12700" cap="flat" cmpd="sng" algn="ctr">
                      <a:solidFill>
                        <a:srgbClr val="1B5683"/>
                      </a:solidFill>
                      <a:prstDash val="solid"/>
                      <a:round/>
                      <a:headEnd type="none" w="med" len="med"/>
                      <a:tailEnd type="none" w="med" len="med"/>
                    </a:lnT>
                    <a:solidFill>
                      <a:schemeClr val="bg1"/>
                    </a:solidFill>
                  </a:tcPr>
                </a:tc>
                <a:extLst>
                  <a:ext uri="{0D108BD9-81ED-4DB2-BD59-A6C34878D82A}">
                    <a16:rowId xmlns:a16="http://schemas.microsoft.com/office/drawing/2014/main" val="2649972016"/>
                  </a:ext>
                </a:extLst>
              </a:tr>
              <a:tr h="737865">
                <a:tc>
                  <a:txBody>
                    <a:bodyPr/>
                    <a:lstStyle/>
                    <a:p>
                      <a:pPr algn="l"/>
                      <a:r>
                        <a:rPr lang="en-US" sz="1600" b="1" dirty="0">
                          <a:solidFill>
                            <a:schemeClr val="bg1"/>
                          </a:solidFill>
                        </a:rPr>
                        <a:t>1 - Critical</a:t>
                      </a:r>
                    </a:p>
                  </a:txBody>
                  <a:tcPr anchor="ctr">
                    <a:lnL w="12700" cap="flat" cmpd="sng" algn="ctr">
                      <a:solidFill>
                        <a:srgbClr val="1B5683"/>
                      </a:solidFill>
                      <a:prstDash val="solid"/>
                      <a:round/>
                      <a:headEnd type="none" w="med" len="med"/>
                      <a:tailEnd type="none" w="med" len="med"/>
                    </a:lnL>
                    <a:solidFill>
                      <a:srgbClr val="FF0000"/>
                    </a:solidFill>
                  </a:tcPr>
                </a:tc>
                <a:tc>
                  <a:txBody>
                    <a:bodyPr/>
                    <a:lstStyle/>
                    <a:p>
                      <a:r>
                        <a:rPr lang="en-US" sz="1200" dirty="0"/>
                        <a:t>The system is unable to be used for normal business activities. </a:t>
                      </a:r>
                    </a:p>
                  </a:txBody>
                  <a:tcPr anchor="ctr">
                    <a:lnR w="12700" cap="flat" cmpd="sng" algn="ctr">
                      <a:solidFill>
                        <a:srgbClr val="1B5683"/>
                      </a:solidFill>
                      <a:prstDash val="solid"/>
                      <a:round/>
                      <a:headEnd type="none" w="med" len="med"/>
                      <a:tailEnd type="none" w="med" len="med"/>
                    </a:lnR>
                  </a:tcPr>
                </a:tc>
                <a:tc>
                  <a:txBody>
                    <a:bodyPr/>
                    <a:lstStyle/>
                    <a:p>
                      <a:pPr algn="ctr"/>
                      <a:r>
                        <a:rPr lang="en-US" sz="1200" dirty="0"/>
                        <a:t>15 minutes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tc>
                  <a:txBody>
                    <a:bodyPr/>
                    <a:lstStyle/>
                    <a:p>
                      <a:pPr algn="ctr"/>
                      <a:r>
                        <a:rPr lang="en-US" sz="1200" dirty="0"/>
                        <a:t>1-3 hours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extLst>
                  <a:ext uri="{0D108BD9-81ED-4DB2-BD59-A6C34878D82A}">
                    <a16:rowId xmlns:a16="http://schemas.microsoft.com/office/drawing/2014/main" val="420814784"/>
                  </a:ext>
                </a:extLst>
              </a:tr>
              <a:tr h="727788">
                <a:tc>
                  <a:txBody>
                    <a:bodyPr/>
                    <a:lstStyle/>
                    <a:p>
                      <a:pPr algn="l"/>
                      <a:r>
                        <a:rPr lang="en-US" sz="1600" b="1" dirty="0">
                          <a:solidFill>
                            <a:schemeClr val="bg1"/>
                          </a:solidFill>
                        </a:rPr>
                        <a:t>2 - Blocker</a:t>
                      </a:r>
                    </a:p>
                  </a:txBody>
                  <a:tcPr anchor="ctr">
                    <a:lnL w="12700" cap="flat" cmpd="sng" algn="ctr">
                      <a:solidFill>
                        <a:srgbClr val="1B5683"/>
                      </a:solidFill>
                      <a:prstDash val="solid"/>
                      <a:round/>
                      <a:headEnd type="none" w="med" len="med"/>
                      <a:tailEnd type="none" w="med" len="med"/>
                    </a:lnL>
                    <a:solidFill>
                      <a:srgbClr val="F79247"/>
                    </a:solidFill>
                  </a:tcPr>
                </a:tc>
                <a:tc>
                  <a:txBody>
                    <a:bodyPr/>
                    <a:lstStyle/>
                    <a:p>
                      <a:r>
                        <a:rPr lang="en-US" sz="1200" dirty="0"/>
                        <a:t>There is a problem with part of the system, which impacts on users decision making. No viable workaround is available. </a:t>
                      </a:r>
                    </a:p>
                  </a:txBody>
                  <a:tcPr anchor="ctr">
                    <a:lnR w="12700" cap="flat" cmpd="sng" algn="ctr">
                      <a:solidFill>
                        <a:srgbClr val="1B5683"/>
                      </a:solidFill>
                      <a:prstDash val="solid"/>
                      <a:round/>
                      <a:headEnd type="none" w="med" len="med"/>
                      <a:tailEnd type="none" w="med" len="med"/>
                    </a:lnR>
                  </a:tcPr>
                </a:tc>
                <a:tc>
                  <a:txBody>
                    <a:bodyPr/>
                    <a:lstStyle/>
                    <a:p>
                      <a:pPr algn="ctr"/>
                      <a:r>
                        <a:rPr lang="en-US" sz="1200" dirty="0"/>
                        <a:t>Less than 1 hour</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hours</a:t>
                      </a:r>
                      <a:endParaRPr lang="en-US" sz="1200" dirty="0"/>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extLst>
                  <a:ext uri="{0D108BD9-81ED-4DB2-BD59-A6C34878D82A}">
                    <a16:rowId xmlns:a16="http://schemas.microsoft.com/office/drawing/2014/main" val="3207927490"/>
                  </a:ext>
                </a:extLst>
              </a:tr>
              <a:tr h="718457">
                <a:tc>
                  <a:txBody>
                    <a:bodyPr/>
                    <a:lstStyle/>
                    <a:p>
                      <a:pPr algn="l"/>
                      <a:r>
                        <a:rPr lang="en-US" sz="1600" b="1" dirty="0">
                          <a:solidFill>
                            <a:schemeClr val="bg1"/>
                          </a:solidFill>
                        </a:rPr>
                        <a:t>3 - Major</a:t>
                      </a:r>
                    </a:p>
                  </a:txBody>
                  <a:tcPr anchor="ctr">
                    <a:lnL w="12700" cap="flat" cmpd="sng" algn="ctr">
                      <a:solidFill>
                        <a:srgbClr val="1B5683"/>
                      </a:solidFill>
                      <a:prstDash val="solid"/>
                      <a:round/>
                      <a:headEnd type="none" w="med" len="med"/>
                      <a:tailEnd type="none" w="med" len="med"/>
                    </a:lnL>
                    <a:solidFill>
                      <a:srgbClr val="DFDA00"/>
                    </a:solidFill>
                  </a:tcPr>
                </a:tc>
                <a:tc>
                  <a:txBody>
                    <a:bodyPr/>
                    <a:lstStyle/>
                    <a:p>
                      <a:r>
                        <a:rPr lang="en-US" sz="1200" dirty="0"/>
                        <a:t>The efficiency of users is being impacted, but has a viable workaround.</a:t>
                      </a:r>
                    </a:p>
                  </a:txBody>
                  <a:tcPr anchor="ctr">
                    <a:lnR w="12700" cap="flat" cmpd="sng" algn="ctr">
                      <a:solidFill>
                        <a:srgbClr val="1B5683"/>
                      </a:solidFill>
                      <a:prstDash val="solid"/>
                      <a:round/>
                      <a:headEnd type="none" w="med" len="med"/>
                      <a:tailEnd type="none" w="med" len="med"/>
                    </a:lnR>
                  </a:tcPr>
                </a:tc>
                <a:tc>
                  <a:txBody>
                    <a:bodyPr/>
                    <a:lstStyle/>
                    <a:p>
                      <a:pPr algn="ctr"/>
                      <a:r>
                        <a:rPr lang="en-US" sz="1200" dirty="0"/>
                        <a:t>Less than 2 hours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24 hours</a:t>
                      </a:r>
                      <a:endParaRPr lang="en-US" sz="1200" dirty="0"/>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extLst>
                  <a:ext uri="{0D108BD9-81ED-4DB2-BD59-A6C34878D82A}">
                    <a16:rowId xmlns:a16="http://schemas.microsoft.com/office/drawing/2014/main" val="328225736"/>
                  </a:ext>
                </a:extLst>
              </a:tr>
              <a:tr h="706102">
                <a:tc>
                  <a:txBody>
                    <a:bodyPr/>
                    <a:lstStyle/>
                    <a:p>
                      <a:pPr algn="l"/>
                      <a:r>
                        <a:rPr lang="en-US" sz="1600" b="1" dirty="0">
                          <a:solidFill>
                            <a:schemeClr val="bg1"/>
                          </a:solidFill>
                        </a:rPr>
                        <a:t>4 - Minor</a:t>
                      </a:r>
                    </a:p>
                  </a:txBody>
                  <a:tcPr anchor="ctr">
                    <a:lnL w="12700" cap="flat" cmpd="sng" algn="ctr">
                      <a:solidFill>
                        <a:srgbClr val="1B5683"/>
                      </a:solidFill>
                      <a:prstDash val="solid"/>
                      <a:round/>
                      <a:headEnd type="none" w="med" len="med"/>
                      <a:tailEnd type="none" w="med" len="med"/>
                    </a:lnL>
                    <a:solidFill>
                      <a:srgbClr val="CC9900"/>
                    </a:solidFill>
                  </a:tcPr>
                </a:tc>
                <a:tc>
                  <a:txBody>
                    <a:bodyPr/>
                    <a:lstStyle/>
                    <a:p>
                      <a:r>
                        <a:rPr lang="en-US" sz="1200" dirty="0"/>
                        <a:t>A low impact problem that affects the efficiency of users but has a simple workaround.</a:t>
                      </a:r>
                    </a:p>
                  </a:txBody>
                  <a:tcPr anchor="ctr">
                    <a:lnR w="12700" cap="flat" cmpd="sng" algn="ctr">
                      <a:solidFill>
                        <a:srgbClr val="1B5683"/>
                      </a:solidFill>
                      <a:prstDash val="solid"/>
                      <a:round/>
                      <a:headEnd type="none" w="med" len="med"/>
                      <a:tailEnd type="none" w="med" len="med"/>
                    </a:lnR>
                  </a:tcPr>
                </a:tc>
                <a:tc>
                  <a:txBody>
                    <a:bodyPr/>
                    <a:lstStyle/>
                    <a:p>
                      <a:pPr algn="ctr"/>
                      <a:r>
                        <a:rPr lang="en-US" sz="1200" dirty="0"/>
                        <a:t>Less than 8 hours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tc>
                  <a:txBody>
                    <a:bodyPr/>
                    <a:lstStyle/>
                    <a:p>
                      <a:pPr algn="ctr"/>
                      <a:r>
                        <a:rPr lang="en-US" sz="1200" dirty="0"/>
                        <a:t>72 hours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tcPr>
                </a:tc>
                <a:extLst>
                  <a:ext uri="{0D108BD9-81ED-4DB2-BD59-A6C34878D82A}">
                    <a16:rowId xmlns:a16="http://schemas.microsoft.com/office/drawing/2014/main" val="323398037"/>
                  </a:ext>
                </a:extLst>
              </a:tr>
              <a:tr h="706102">
                <a:tc>
                  <a:txBody>
                    <a:bodyPr/>
                    <a:lstStyle/>
                    <a:p>
                      <a:pPr algn="l"/>
                      <a:r>
                        <a:rPr lang="en-US" sz="1600" b="1" dirty="0">
                          <a:solidFill>
                            <a:schemeClr val="bg1"/>
                          </a:solidFill>
                        </a:rPr>
                        <a:t>5 - Trivial</a:t>
                      </a:r>
                    </a:p>
                  </a:txBody>
                  <a:tcPr anchor="ctr">
                    <a:lnL w="12700" cap="flat" cmpd="sng" algn="ctr">
                      <a:solidFill>
                        <a:srgbClr val="1B5683"/>
                      </a:solidFill>
                      <a:prstDash val="solid"/>
                      <a:round/>
                      <a:headEnd type="none" w="med" len="med"/>
                      <a:tailEnd type="none" w="med" len="med"/>
                    </a:lnL>
                    <a:lnB w="12700" cap="flat" cmpd="sng" algn="ctr">
                      <a:solidFill>
                        <a:srgbClr val="1B5683"/>
                      </a:solidFill>
                      <a:prstDash val="solid"/>
                      <a:round/>
                      <a:headEnd type="none" w="med" len="med"/>
                      <a:tailEnd type="none" w="med" len="med"/>
                    </a:lnB>
                    <a:solidFill>
                      <a:srgbClr val="00CC00"/>
                    </a:solidFill>
                  </a:tcPr>
                </a:tc>
                <a:tc>
                  <a:txBody>
                    <a:bodyPr/>
                    <a:lstStyle/>
                    <a:p>
                      <a:r>
                        <a:rPr lang="en-US" sz="1200" dirty="0"/>
                        <a:t>A fault, which has no particular impact on processing of normal business activities.</a:t>
                      </a:r>
                    </a:p>
                  </a:txBody>
                  <a:tcPr anchor="ctr">
                    <a:lnR w="12700" cap="flat" cmpd="sng" algn="ctr">
                      <a:solidFill>
                        <a:srgbClr val="1B5683"/>
                      </a:solidFill>
                      <a:prstDash val="solid"/>
                      <a:round/>
                      <a:headEnd type="none" w="med" len="med"/>
                      <a:tailEnd type="none" w="med" len="med"/>
                    </a:lnR>
                    <a:lnB w="12700" cap="flat" cmpd="sng" algn="ctr">
                      <a:solidFill>
                        <a:srgbClr val="1B5683"/>
                      </a:solidFill>
                      <a:prstDash val="solid"/>
                      <a:round/>
                      <a:headEnd type="none" w="med" len="med"/>
                      <a:tailEnd type="none" w="med" len="med"/>
                    </a:lnB>
                  </a:tcPr>
                </a:tc>
                <a:tc>
                  <a:txBody>
                    <a:bodyPr/>
                    <a:lstStyle/>
                    <a:p>
                      <a:pPr algn="ctr"/>
                      <a:r>
                        <a:rPr lang="en-US" sz="1200" dirty="0"/>
                        <a:t>Less than 8 hours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lnB w="12700" cap="flat" cmpd="sng" algn="ctr">
                      <a:solidFill>
                        <a:srgbClr val="1B5683"/>
                      </a:solidFill>
                      <a:prstDash val="solid"/>
                      <a:round/>
                      <a:headEnd type="none" w="med" len="med"/>
                      <a:tailEnd type="none" w="med" len="med"/>
                    </a:lnB>
                  </a:tcPr>
                </a:tc>
                <a:tc>
                  <a:txBody>
                    <a:bodyPr/>
                    <a:lstStyle/>
                    <a:p>
                      <a:pPr algn="ctr"/>
                      <a:r>
                        <a:rPr lang="en-US" sz="1200" dirty="0"/>
                        <a:t>144 hours</a:t>
                      </a:r>
                    </a:p>
                  </a:txBody>
                  <a:tcPr anchor="ctr">
                    <a:lnL w="12700" cap="flat" cmpd="sng" algn="ctr">
                      <a:solidFill>
                        <a:srgbClr val="1B5683"/>
                      </a:solidFill>
                      <a:prstDash val="solid"/>
                      <a:round/>
                      <a:headEnd type="none" w="med" len="med"/>
                      <a:tailEnd type="none" w="med" len="med"/>
                    </a:lnL>
                    <a:lnR w="12700" cap="flat" cmpd="sng" algn="ctr">
                      <a:solidFill>
                        <a:srgbClr val="1B5683"/>
                      </a:solidFill>
                      <a:prstDash val="solid"/>
                      <a:round/>
                      <a:headEnd type="none" w="med" len="med"/>
                      <a:tailEnd type="none" w="med" len="med"/>
                    </a:lnR>
                    <a:lnB w="12700" cap="flat" cmpd="sng" algn="ctr">
                      <a:solidFill>
                        <a:srgbClr val="1B5683"/>
                      </a:solidFill>
                      <a:prstDash val="solid"/>
                      <a:round/>
                      <a:headEnd type="none" w="med" len="med"/>
                      <a:tailEnd type="none" w="med" len="med"/>
                    </a:lnB>
                  </a:tcPr>
                </a:tc>
                <a:extLst>
                  <a:ext uri="{0D108BD9-81ED-4DB2-BD59-A6C34878D82A}">
                    <a16:rowId xmlns:a16="http://schemas.microsoft.com/office/drawing/2014/main" val="429966681"/>
                  </a:ext>
                </a:extLst>
              </a:tr>
            </a:tbl>
          </a:graphicData>
        </a:graphic>
      </p:graphicFrame>
      <p:sp>
        <p:nvSpPr>
          <p:cNvPr id="3" name="Text Placeholder 13">
            <a:extLst>
              <a:ext uri="{FF2B5EF4-FFF2-40B4-BE49-F238E27FC236}">
                <a16:creationId xmlns:a16="http://schemas.microsoft.com/office/drawing/2014/main" id="{2D87861F-C802-4004-8BE8-7626DC624B48}"/>
              </a:ext>
            </a:extLst>
          </p:cNvPr>
          <p:cNvSpPr txBox="1">
            <a:spLocks/>
          </p:cNvSpPr>
          <p:nvPr/>
        </p:nvSpPr>
        <p:spPr>
          <a:xfrm>
            <a:off x="498920" y="441504"/>
            <a:ext cx="8312323" cy="468573"/>
          </a:xfrm>
          <a:prstGeom prst="rect">
            <a:avLst/>
          </a:prstGeom>
          <a:noFill/>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200" b="1" i="0" u="none" strike="noStrike" kern="1200" spc="0" normalizeH="0" noProof="0" dirty="0">
                <a:ln>
                  <a:noFill/>
                </a:ln>
                <a:solidFill>
                  <a:srgbClr val="2E3456"/>
                </a:solidFill>
                <a:effectLst/>
                <a:uLnTx/>
                <a:uFillTx/>
                <a:latin typeface="Arial" panose="020B0604020202020204" pitchFamily="34" charset="0"/>
                <a:cs typeface="Arial" panose="020B0604020202020204" pitchFamily="34" charset="0"/>
              </a:rPr>
              <a:t>Technical Support Response</a:t>
            </a:r>
          </a:p>
        </p:txBody>
      </p:sp>
      <p:pic>
        <p:nvPicPr>
          <p:cNvPr id="4" name="Picture 3">
            <a:extLst>
              <a:ext uri="{FF2B5EF4-FFF2-40B4-BE49-F238E27FC236}">
                <a16:creationId xmlns:a16="http://schemas.microsoft.com/office/drawing/2014/main" id="{61020ED6-DB00-4B63-B3D4-A923FA8A44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9625" y1="24084" x2="19625" y2="24084"/>
                        <a14:foregroundMark x1="13625" y1="63874" x2="13625" y2="63874"/>
                        <a14:foregroundMark x1="29500" y1="62827" x2="29500" y2="62827"/>
                        <a14:foregroundMark x1="56750" y1="31414" x2="56750" y2="31414"/>
                        <a14:foregroundMark x1="65750" y1="30366" x2="65750" y2="30366"/>
                        <a14:foregroundMark x1="81500" y1="35340" x2="81500" y2="35340"/>
                        <a14:foregroundMark x1="90500" y1="58901" x2="90500" y2="58901"/>
                      </a14:backgroundRemoval>
                    </a14:imgEffect>
                  </a14:imgLayer>
                </a14:imgProps>
              </a:ext>
            </a:extLst>
          </a:blip>
          <a:stretch>
            <a:fillRect/>
          </a:stretch>
        </p:blipFill>
        <p:spPr>
          <a:xfrm>
            <a:off x="8730961" y="441504"/>
            <a:ext cx="2568068" cy="1226253"/>
          </a:xfrm>
          <a:prstGeom prst="rect">
            <a:avLst/>
          </a:prstGeom>
        </p:spPr>
      </p:pic>
    </p:spTree>
    <p:extLst>
      <p:ext uri="{BB962C8B-B14F-4D97-AF65-F5344CB8AC3E}">
        <p14:creationId xmlns:p14="http://schemas.microsoft.com/office/powerpoint/2010/main" val="278717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gray">
          <a:xfrm>
            <a:off x="533400" y="152400"/>
            <a:ext cx="6858000" cy="457200"/>
          </a:xfrm>
          <a:prstGeom prst="rect">
            <a:avLst/>
          </a:prstGeom>
          <a:solidFill>
            <a:schemeClr val="bg1"/>
          </a:solidFill>
        </p:spPr>
        <p:txBody>
          <a:bodyPr vert="horz" lIns="274320" tIns="228600" rIns="274320" bIns="22860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tx2"/>
                </a:solidFill>
              </a:rPr>
              <a:t>Sales Collateral </a:t>
            </a:r>
          </a:p>
        </p:txBody>
      </p:sp>
      <p:pic>
        <p:nvPicPr>
          <p:cNvPr id="4" name="Graphic 3" descr="Document">
            <a:extLst>
              <a:ext uri="{FF2B5EF4-FFF2-40B4-BE49-F238E27FC236}">
                <a16:creationId xmlns:a16="http://schemas.microsoft.com/office/drawing/2014/main" id="{5B272A10-3186-43A1-B85D-3D8DBCA004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1143000"/>
            <a:ext cx="914400" cy="914400"/>
          </a:xfrm>
          <a:prstGeom prst="rect">
            <a:avLst/>
          </a:prstGeom>
        </p:spPr>
      </p:pic>
      <p:pic>
        <p:nvPicPr>
          <p:cNvPr id="6" name="Graphic 5" descr="Document">
            <a:extLst>
              <a:ext uri="{FF2B5EF4-FFF2-40B4-BE49-F238E27FC236}">
                <a16:creationId xmlns:a16="http://schemas.microsoft.com/office/drawing/2014/main" id="{8503F83D-7457-49CF-B2EB-A5760C86AD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267" y="2209800"/>
            <a:ext cx="914400" cy="914400"/>
          </a:xfrm>
          <a:prstGeom prst="rect">
            <a:avLst/>
          </a:prstGeom>
        </p:spPr>
      </p:pic>
      <p:pic>
        <p:nvPicPr>
          <p:cNvPr id="8" name="Graphic 7" descr="Film reel">
            <a:extLst>
              <a:ext uri="{FF2B5EF4-FFF2-40B4-BE49-F238E27FC236}">
                <a16:creationId xmlns:a16="http://schemas.microsoft.com/office/drawing/2014/main" id="{6A199BAD-7F1F-4A4B-BE22-2D215A0F7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3276600"/>
            <a:ext cx="914400" cy="914400"/>
          </a:xfrm>
          <a:prstGeom prst="rect">
            <a:avLst/>
          </a:prstGeom>
        </p:spPr>
      </p:pic>
      <p:pic>
        <p:nvPicPr>
          <p:cNvPr id="10" name="Graphic 9" descr="Film reel">
            <a:extLst>
              <a:ext uri="{FF2B5EF4-FFF2-40B4-BE49-F238E27FC236}">
                <a16:creationId xmlns:a16="http://schemas.microsoft.com/office/drawing/2014/main" id="{FB944612-1B96-4DAB-85BA-4C83E12491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4267200"/>
            <a:ext cx="914400" cy="914400"/>
          </a:xfrm>
          <a:prstGeom prst="rect">
            <a:avLst/>
          </a:prstGeom>
        </p:spPr>
      </p:pic>
      <p:pic>
        <p:nvPicPr>
          <p:cNvPr id="11" name="Graphic 10" descr="Document">
            <a:extLst>
              <a:ext uri="{FF2B5EF4-FFF2-40B4-BE49-F238E27FC236}">
                <a16:creationId xmlns:a16="http://schemas.microsoft.com/office/drawing/2014/main" id="{72D5547B-7F4E-4836-A3AC-AE0FF0688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5334000"/>
            <a:ext cx="914400" cy="914400"/>
          </a:xfrm>
          <a:prstGeom prst="rect">
            <a:avLst/>
          </a:prstGeom>
        </p:spPr>
      </p:pic>
      <p:sp>
        <p:nvSpPr>
          <p:cNvPr id="12" name="TextBox 11">
            <a:extLst>
              <a:ext uri="{FF2B5EF4-FFF2-40B4-BE49-F238E27FC236}">
                <a16:creationId xmlns:a16="http://schemas.microsoft.com/office/drawing/2014/main" id="{54DEFF13-5B67-40C4-9CCE-29DA827C78A1}"/>
              </a:ext>
            </a:extLst>
          </p:cNvPr>
          <p:cNvSpPr txBox="1"/>
          <p:nvPr/>
        </p:nvSpPr>
        <p:spPr>
          <a:xfrm>
            <a:off x="1600200" y="1409033"/>
            <a:ext cx="4944533" cy="400110"/>
          </a:xfrm>
          <a:prstGeom prst="rect">
            <a:avLst/>
          </a:prstGeom>
          <a:noFill/>
        </p:spPr>
        <p:txBody>
          <a:bodyPr wrap="square" rtlCol="0">
            <a:spAutoFit/>
          </a:bodyPr>
          <a:lstStyle/>
          <a:p>
            <a:r>
              <a:rPr lang="en-US" sz="2000" dirty="0"/>
              <a:t>xCarrier for Sage X3 Product Brochure</a:t>
            </a:r>
          </a:p>
        </p:txBody>
      </p:sp>
      <p:sp>
        <p:nvSpPr>
          <p:cNvPr id="13" name="TextBox 12">
            <a:extLst>
              <a:ext uri="{FF2B5EF4-FFF2-40B4-BE49-F238E27FC236}">
                <a16:creationId xmlns:a16="http://schemas.microsoft.com/office/drawing/2014/main" id="{1A6B920F-1393-47F8-BBE4-E02E73123DCF}"/>
              </a:ext>
            </a:extLst>
          </p:cNvPr>
          <p:cNvSpPr txBox="1"/>
          <p:nvPr/>
        </p:nvSpPr>
        <p:spPr>
          <a:xfrm>
            <a:off x="1608667" y="2466945"/>
            <a:ext cx="4944533" cy="400110"/>
          </a:xfrm>
          <a:prstGeom prst="rect">
            <a:avLst/>
          </a:prstGeom>
          <a:noFill/>
        </p:spPr>
        <p:txBody>
          <a:bodyPr wrap="square" rtlCol="0">
            <a:spAutoFit/>
          </a:bodyPr>
          <a:lstStyle/>
          <a:p>
            <a:r>
              <a:rPr lang="en-US" sz="2000" dirty="0"/>
              <a:t>ProcessWeaver Company Brochure</a:t>
            </a:r>
          </a:p>
        </p:txBody>
      </p:sp>
      <p:sp>
        <p:nvSpPr>
          <p:cNvPr id="14" name="TextBox 13">
            <a:extLst>
              <a:ext uri="{FF2B5EF4-FFF2-40B4-BE49-F238E27FC236}">
                <a16:creationId xmlns:a16="http://schemas.microsoft.com/office/drawing/2014/main" id="{FA43E571-A187-47DB-8F89-33F16782059E}"/>
              </a:ext>
            </a:extLst>
          </p:cNvPr>
          <p:cNvSpPr txBox="1"/>
          <p:nvPr/>
        </p:nvSpPr>
        <p:spPr>
          <a:xfrm>
            <a:off x="1583267" y="3533745"/>
            <a:ext cx="4944533" cy="400110"/>
          </a:xfrm>
          <a:prstGeom prst="rect">
            <a:avLst/>
          </a:prstGeom>
          <a:noFill/>
        </p:spPr>
        <p:txBody>
          <a:bodyPr wrap="square" rtlCol="0">
            <a:spAutoFit/>
          </a:bodyPr>
          <a:lstStyle/>
          <a:p>
            <a:r>
              <a:rPr lang="en-US" sz="2000" dirty="0"/>
              <a:t>xCarrier for Sage X3 Video</a:t>
            </a:r>
          </a:p>
        </p:txBody>
      </p:sp>
      <p:sp>
        <p:nvSpPr>
          <p:cNvPr id="15" name="TextBox 14">
            <a:extLst>
              <a:ext uri="{FF2B5EF4-FFF2-40B4-BE49-F238E27FC236}">
                <a16:creationId xmlns:a16="http://schemas.microsoft.com/office/drawing/2014/main" id="{91566E02-6714-4D0F-86AF-0EF735006587}"/>
              </a:ext>
            </a:extLst>
          </p:cNvPr>
          <p:cNvSpPr txBox="1"/>
          <p:nvPr/>
        </p:nvSpPr>
        <p:spPr>
          <a:xfrm>
            <a:off x="1549400" y="4524345"/>
            <a:ext cx="4944533" cy="400110"/>
          </a:xfrm>
          <a:prstGeom prst="rect">
            <a:avLst/>
          </a:prstGeom>
          <a:noFill/>
        </p:spPr>
        <p:txBody>
          <a:bodyPr wrap="square" rtlCol="0">
            <a:spAutoFit/>
          </a:bodyPr>
          <a:lstStyle/>
          <a:p>
            <a:r>
              <a:rPr lang="en-US" sz="2000" dirty="0"/>
              <a:t>xCarrier for Sage Self-Running Video </a:t>
            </a:r>
          </a:p>
        </p:txBody>
      </p:sp>
      <p:sp>
        <p:nvSpPr>
          <p:cNvPr id="16" name="TextBox 15">
            <a:extLst>
              <a:ext uri="{FF2B5EF4-FFF2-40B4-BE49-F238E27FC236}">
                <a16:creationId xmlns:a16="http://schemas.microsoft.com/office/drawing/2014/main" id="{971F159E-D085-46F8-A79E-6A97D731EFDF}"/>
              </a:ext>
            </a:extLst>
          </p:cNvPr>
          <p:cNvSpPr txBox="1"/>
          <p:nvPr/>
        </p:nvSpPr>
        <p:spPr>
          <a:xfrm>
            <a:off x="1515533" y="5644247"/>
            <a:ext cx="4944533" cy="400110"/>
          </a:xfrm>
          <a:prstGeom prst="rect">
            <a:avLst/>
          </a:prstGeom>
          <a:noFill/>
        </p:spPr>
        <p:txBody>
          <a:bodyPr wrap="square" rtlCol="0">
            <a:spAutoFit/>
          </a:bodyPr>
          <a:lstStyle/>
          <a:p>
            <a:r>
              <a:rPr lang="en-US" sz="2000" dirty="0"/>
              <a:t>Prospect Qualification Survey</a:t>
            </a:r>
          </a:p>
        </p:txBody>
      </p:sp>
    </p:spTree>
    <p:extLst>
      <p:ext uri="{BB962C8B-B14F-4D97-AF65-F5344CB8AC3E}">
        <p14:creationId xmlns:p14="http://schemas.microsoft.com/office/powerpoint/2010/main" val="73446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gray">
          <a:xfrm>
            <a:off x="838200" y="457200"/>
            <a:ext cx="5394960" cy="5943600"/>
          </a:xfrm>
          <a:prstGeom prst="rect">
            <a:avLst/>
          </a:prstGeom>
          <a:solidFill>
            <a:schemeClr val="bg1"/>
          </a:solidFill>
        </p:spPr>
        <p:txBody>
          <a:bodyPr vert="horz" lIns="274320" tIns="228600" rIns="274320" bIns="22860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tx2"/>
                </a:solidFill>
              </a:rPr>
              <a:t>Contents/Agenda</a:t>
            </a:r>
          </a:p>
        </p:txBody>
      </p:sp>
      <p:sp>
        <p:nvSpPr>
          <p:cNvPr id="3" name="Content Placeholder 2"/>
          <p:cNvSpPr txBox="1">
            <a:spLocks/>
          </p:cNvSpPr>
          <p:nvPr/>
        </p:nvSpPr>
        <p:spPr bwMode="gray">
          <a:xfrm>
            <a:off x="1066800" y="1600200"/>
            <a:ext cx="9677400" cy="402336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dirty="0"/>
              <a:t>Partner Profile &amp; Objectives </a:t>
            </a:r>
          </a:p>
          <a:p>
            <a:pPr marL="628641" lvl="1" indent="-285750"/>
            <a:r>
              <a:rPr lang="en-GB" sz="2000" dirty="0"/>
              <a:t>Current relationship</a:t>
            </a:r>
          </a:p>
          <a:p>
            <a:pPr lvl="1" indent="0">
              <a:buNone/>
            </a:pPr>
            <a:endParaRPr lang="en-GB" sz="2000" dirty="0"/>
          </a:p>
          <a:p>
            <a:pPr marL="342900" indent="-342900">
              <a:buFont typeface="Arial" panose="020B0604020202020204" pitchFamily="34" charset="0"/>
              <a:buChar char="•"/>
            </a:pPr>
            <a:r>
              <a:rPr lang="en-GB" dirty="0"/>
              <a:t>Partner Solution</a:t>
            </a:r>
          </a:p>
          <a:p>
            <a:pPr marL="685791" lvl="1" indent="-342900"/>
            <a:r>
              <a:rPr lang="en-GB" sz="2000" dirty="0"/>
              <a:t>Benefits &amp; value proposition </a:t>
            </a:r>
          </a:p>
          <a:p>
            <a:pPr marL="685791" lvl="1" indent="-342900"/>
            <a:r>
              <a:rPr lang="en-GB" sz="2000" dirty="0"/>
              <a:t>Demo</a:t>
            </a:r>
          </a:p>
          <a:p>
            <a:pPr lvl="1" indent="0">
              <a:buNone/>
            </a:pPr>
            <a:endParaRPr lang="en-GB" sz="800" dirty="0"/>
          </a:p>
          <a:p>
            <a:pPr marL="342900" indent="-342900">
              <a:buFont typeface="Arial" panose="020B0604020202020204" pitchFamily="34" charset="0"/>
              <a:buChar char="•"/>
            </a:pPr>
            <a:r>
              <a:rPr lang="en-GB" dirty="0"/>
              <a:t>Sales benefits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dirty="0"/>
              <a:t>Service and support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Q&amp;A</a:t>
            </a:r>
          </a:p>
        </p:txBody>
      </p:sp>
    </p:spTree>
    <p:extLst>
      <p:ext uri="{BB962C8B-B14F-4D97-AF65-F5344CB8AC3E}">
        <p14:creationId xmlns:p14="http://schemas.microsoft.com/office/powerpoint/2010/main" val="22984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9689"/>
            <a:ext cx="11430001" cy="4876800"/>
          </a:xfrm>
        </p:spPr>
        <p:txBody>
          <a:bodyPr/>
          <a:lstStyle/>
          <a:p>
            <a:pPr>
              <a:buClrTx/>
            </a:pPr>
            <a:r>
              <a:rPr lang="en-US" sz="2400" b="1" dirty="0">
                <a:solidFill>
                  <a:srgbClr val="000000"/>
                </a:solidFill>
              </a:rPr>
              <a:t>Current Relationship with Sage</a:t>
            </a:r>
          </a:p>
          <a:p>
            <a:pPr>
              <a:buClrTx/>
            </a:pPr>
            <a:r>
              <a:rPr lang="en-US" sz="2400" b="1" dirty="0">
                <a:solidFill>
                  <a:srgbClr val="000000"/>
                </a:solidFill>
              </a:rPr>
              <a:t> </a:t>
            </a:r>
          </a:p>
          <a:p>
            <a:pPr marL="342900" indent="-342900">
              <a:lnSpc>
                <a:spcPct val="150000"/>
              </a:lnSpc>
              <a:buClrTx/>
              <a:buFont typeface="Arial" panose="020B0604020202020204" pitchFamily="34" charset="0"/>
              <a:buChar char="•"/>
            </a:pPr>
            <a:endParaRPr lang="en-US" sz="2400" dirty="0">
              <a:solidFill>
                <a:schemeClr val="tx1"/>
              </a:solidFill>
            </a:endParaRPr>
          </a:p>
          <a:p>
            <a:pPr>
              <a:buClrTx/>
            </a:pPr>
            <a:endParaRPr lang="en-US" sz="2400" b="1" dirty="0"/>
          </a:p>
          <a:p>
            <a:pPr>
              <a:buClrTx/>
            </a:pPr>
            <a:endParaRPr lang="en-US" sz="2400" b="1" dirty="0"/>
          </a:p>
        </p:txBody>
      </p:sp>
      <p:sp>
        <p:nvSpPr>
          <p:cNvPr id="6" name="Title 1"/>
          <p:cNvSpPr>
            <a:spLocks noGrp="1"/>
          </p:cNvSpPr>
          <p:nvPr>
            <p:ph type="title"/>
          </p:nvPr>
        </p:nvSpPr>
        <p:spPr>
          <a:xfrm>
            <a:off x="228600" y="213360"/>
            <a:ext cx="9677400" cy="1143000"/>
          </a:xfrm>
        </p:spPr>
        <p:txBody>
          <a:bodyPr/>
          <a:lstStyle/>
          <a:p>
            <a:r>
              <a:rPr lang="en-US" dirty="0">
                <a:solidFill>
                  <a:schemeClr val="tx2"/>
                </a:solidFill>
              </a:rPr>
              <a:t> </a:t>
            </a:r>
            <a:br>
              <a:rPr lang="en-US" dirty="0">
                <a:solidFill>
                  <a:schemeClr val="tx2"/>
                </a:solidFill>
              </a:rPr>
            </a:br>
            <a:br>
              <a:rPr lang="en-US" u="sng" dirty="0"/>
            </a:br>
            <a:endParaRPr lang="en-US" sz="2400" b="0" i="1" u="sng" dirty="0"/>
          </a:p>
        </p:txBody>
      </p:sp>
      <p:sp>
        <p:nvSpPr>
          <p:cNvPr id="5" name="Rectangle 4"/>
          <p:cNvSpPr/>
          <p:nvPr/>
        </p:nvSpPr>
        <p:spPr>
          <a:xfrm>
            <a:off x="381000" y="360148"/>
            <a:ext cx="3230949" cy="584775"/>
          </a:xfrm>
          <a:prstGeom prst="rect">
            <a:avLst/>
          </a:prstGeom>
        </p:spPr>
        <p:txBody>
          <a:bodyPr wrap="none">
            <a:spAutoFit/>
          </a:bodyPr>
          <a:lstStyle/>
          <a:p>
            <a:r>
              <a:rPr lang="en-US" sz="3200" b="1" dirty="0">
                <a:solidFill>
                  <a:schemeClr val="tx2"/>
                </a:solidFill>
              </a:rPr>
              <a:t>ProcessWeaver</a:t>
            </a:r>
          </a:p>
        </p:txBody>
      </p:sp>
      <p:pic>
        <p:nvPicPr>
          <p:cNvPr id="4" name="Picture 3">
            <a:extLst>
              <a:ext uri="{FF2B5EF4-FFF2-40B4-BE49-F238E27FC236}">
                <a16:creationId xmlns:a16="http://schemas.microsoft.com/office/drawing/2014/main" id="{844CF474-C855-4B1C-BA34-DB8542AF0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037223"/>
            <a:ext cx="6641556" cy="1452235"/>
          </a:xfrm>
          <a:prstGeom prst="rect">
            <a:avLst/>
          </a:prstGeom>
        </p:spPr>
      </p:pic>
      <p:sp>
        <p:nvSpPr>
          <p:cNvPr id="7" name="Content Placeholder 2">
            <a:extLst>
              <a:ext uri="{FF2B5EF4-FFF2-40B4-BE49-F238E27FC236}">
                <a16:creationId xmlns:a16="http://schemas.microsoft.com/office/drawing/2014/main" id="{B36B48EB-D29C-468A-8459-FE9595189BF5}"/>
              </a:ext>
            </a:extLst>
          </p:cNvPr>
          <p:cNvSpPr txBox="1">
            <a:spLocks/>
          </p:cNvSpPr>
          <p:nvPr/>
        </p:nvSpPr>
        <p:spPr bwMode="gray">
          <a:xfrm>
            <a:off x="844278" y="3940851"/>
            <a:ext cx="9220200" cy="22098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1200"/>
              </a:spcBef>
              <a:buFont typeface="Arial" panose="020B0604020202020204" pitchFamily="34" charset="0"/>
              <a:buNone/>
              <a:defRPr sz="2200" b="0" kern="1200" spc="0" baseline="0">
                <a:solidFill>
                  <a:srgbClr val="51534A"/>
                </a:solidFill>
                <a:latin typeface="+mn-lt"/>
                <a:ea typeface="+mn-ea"/>
                <a:cs typeface="+mn-cs"/>
              </a:defRPr>
            </a:lvl1pPr>
            <a:lvl2pPr marL="687600"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914400" indent="-342900"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1144800"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5pPr>
            <a:lvl6pPr marL="1375200" indent="-342900" algn="l" defTabSz="914377" rtl="0" eaLnBrk="1" latinLnBrk="0" hangingPunct="1">
              <a:lnSpc>
                <a:spcPct val="100000"/>
              </a:lnSpc>
              <a:spcBef>
                <a:spcPts val="1200"/>
              </a:spcBef>
              <a:buFont typeface="Arial" panose="020B0604020202020204" pitchFamily="34" charset="0"/>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2400" b="1" dirty="0"/>
              <a:t>ProcessWeaver Company Information:</a:t>
            </a:r>
          </a:p>
          <a:p>
            <a:pPr marL="285750" indent="-285750">
              <a:buFont typeface="Arial" panose="020B0604020202020204" pitchFamily="34" charset="0"/>
              <a:buChar char="•"/>
            </a:pPr>
            <a:r>
              <a:rPr lang="en-US" sz="1400" dirty="0">
                <a:solidFill>
                  <a:schemeClr val="tx1"/>
                </a:solidFill>
              </a:rPr>
              <a:t>Headquartered in Santa Clara, CA. With multiple locations in North America, Europe and India. </a:t>
            </a:r>
          </a:p>
          <a:p>
            <a:pPr marL="285750" indent="-285750">
              <a:buFont typeface="Arial" panose="020B0604020202020204" pitchFamily="34" charset="0"/>
              <a:buChar char="•"/>
            </a:pPr>
            <a:r>
              <a:rPr lang="en-US" sz="1400" dirty="0">
                <a:solidFill>
                  <a:schemeClr val="tx1"/>
                </a:solidFill>
              </a:rPr>
              <a:t>ProcessWeaver formed in 2006. </a:t>
            </a:r>
          </a:p>
          <a:p>
            <a:pPr marL="285750" indent="-285750">
              <a:spcBef>
                <a:spcPts val="600"/>
              </a:spcBef>
              <a:buFont typeface="Arial" panose="020B0604020202020204" pitchFamily="34" charset="0"/>
              <a:buChar char="•"/>
            </a:pPr>
            <a:r>
              <a:rPr lang="en-US" sz="1400" dirty="0">
                <a:solidFill>
                  <a:schemeClr val="tx1"/>
                </a:solidFill>
              </a:rPr>
              <a:t>ProcessWeaver is 100% focused on Transportation Management System (TMS)</a:t>
            </a:r>
          </a:p>
          <a:p>
            <a:pPr marL="285750" indent="-285750">
              <a:spcBef>
                <a:spcPts val="600"/>
              </a:spcBef>
              <a:buFont typeface="Arial" panose="020B0604020202020204" pitchFamily="34" charset="0"/>
              <a:buChar char="•"/>
            </a:pPr>
            <a:r>
              <a:rPr lang="en-US" sz="1400" dirty="0">
                <a:solidFill>
                  <a:schemeClr val="tx1"/>
                </a:solidFill>
              </a:rPr>
              <a:t>Tens of millions of orders shipped using ProcessWeaver Technology world-wide.</a:t>
            </a:r>
          </a:p>
          <a:p>
            <a:endParaRPr lang="en-US" sz="2000" dirty="0">
              <a:solidFill>
                <a:schemeClr val="tx1"/>
              </a:solidFill>
            </a:endParaRPr>
          </a:p>
        </p:txBody>
      </p:sp>
    </p:spTree>
    <p:extLst>
      <p:ext uri="{BB962C8B-B14F-4D97-AF65-F5344CB8AC3E}">
        <p14:creationId xmlns:p14="http://schemas.microsoft.com/office/powerpoint/2010/main" val="274813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gray">
          <a:xfrm>
            <a:off x="296333" y="157523"/>
            <a:ext cx="7315200" cy="762000"/>
          </a:xfrm>
          <a:prstGeom prst="rect">
            <a:avLst/>
          </a:prstGeom>
          <a:solidFill>
            <a:schemeClr val="bg1"/>
          </a:solidFill>
        </p:spPr>
        <p:txBody>
          <a:bodyPr vert="horz" lIns="274320" tIns="228600" rIns="274320" bIns="22860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en-US" sz="3200" b="1" dirty="0">
                <a:solidFill>
                  <a:schemeClr val="tx2"/>
                </a:solidFill>
              </a:rPr>
              <a:t>Why ProcessWeaver? </a:t>
            </a:r>
          </a:p>
        </p:txBody>
      </p:sp>
      <p:sp>
        <p:nvSpPr>
          <p:cNvPr id="3" name="Content Placeholder 2"/>
          <p:cNvSpPr txBox="1">
            <a:spLocks/>
          </p:cNvSpPr>
          <p:nvPr/>
        </p:nvSpPr>
        <p:spPr bwMode="gray">
          <a:xfrm>
            <a:off x="1143000" y="1600200"/>
            <a:ext cx="9677400" cy="402336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buFont typeface="Arial" panose="020B0604020202020204" pitchFamily="34" charset="0"/>
              <a:buNone/>
              <a:defRPr sz="2200" b="0" kern="1200" spc="0" baseline="0">
                <a:solidFill>
                  <a:srgbClr val="51534A"/>
                </a:solidFill>
                <a:latin typeface="+mn-lt"/>
                <a:ea typeface="+mn-ea"/>
                <a:cs typeface="+mn-cs"/>
              </a:defRPr>
            </a:lvl1pPr>
            <a:lvl2pPr marL="342891" indent="-342891" algn="l" defTabSz="914377" rtl="0" eaLnBrk="1" latinLnBrk="0" hangingPunct="1">
              <a:lnSpc>
                <a:spcPct val="100000"/>
              </a:lnSpc>
              <a:spcBef>
                <a:spcPts val="1200"/>
              </a:spcBef>
              <a:buClr>
                <a:srgbClr val="51534A"/>
              </a:buClr>
              <a:buFont typeface="Arial" panose="020B0604020202020204" pitchFamily="34" charset="0"/>
              <a:buChar char="•"/>
              <a:defRPr sz="2200" kern="1200" spc="0" baseline="0">
                <a:solidFill>
                  <a:srgbClr val="51534A"/>
                </a:solidFill>
                <a:latin typeface="+mn-lt"/>
                <a:ea typeface="+mn-ea"/>
                <a:cs typeface="+mn-cs"/>
              </a:defRPr>
            </a:lvl2pPr>
            <a:lvl3pPr marL="685783" indent="-342891" algn="l" defTabSz="914377" rtl="0" eaLnBrk="1" latinLnBrk="0" hangingPunct="1">
              <a:lnSpc>
                <a:spcPct val="100000"/>
              </a:lnSpc>
              <a:spcBef>
                <a:spcPts val="1200"/>
              </a:spcBef>
              <a:buClr>
                <a:srgbClr val="51534A"/>
              </a:buClr>
              <a:buFont typeface="Lucida Grande"/>
              <a:buChar char="-"/>
              <a:defRPr sz="2200" kern="1200" spc="0" baseline="0">
                <a:solidFill>
                  <a:srgbClr val="51534A"/>
                </a:solidFill>
                <a:latin typeface="+mn-lt"/>
                <a:ea typeface="+mn-ea"/>
                <a:cs typeface="+mn-cs"/>
              </a:defRPr>
            </a:lvl3pPr>
            <a:lvl4pPr marL="228594" indent="-228594" algn="l" defTabSz="914377" rtl="0" eaLnBrk="1" latinLnBrk="0" hangingPunct="1">
              <a:lnSpc>
                <a:spcPct val="110000"/>
              </a:lnSpc>
              <a:spcBef>
                <a:spcPts val="1000"/>
              </a:spcBef>
              <a:buClr>
                <a:srgbClr val="51534A"/>
              </a:buClr>
              <a:buFont typeface="Arial" panose="020B0604020202020204" pitchFamily="34" charset="0"/>
              <a:buChar char="•"/>
              <a:defRPr sz="2400" kern="1200" spc="-20" baseline="0">
                <a:solidFill>
                  <a:srgbClr val="51534A"/>
                </a:solidFill>
                <a:latin typeface="+mn-lt"/>
                <a:ea typeface="+mn-ea"/>
                <a:cs typeface="+mn-cs"/>
              </a:defRPr>
            </a:lvl4pPr>
            <a:lvl5pPr marL="914377" indent="-342891" algn="l" defTabSz="914377" rtl="0" eaLnBrk="1" latinLnBrk="0" hangingPunct="1">
              <a:lnSpc>
                <a:spcPct val="100000"/>
              </a:lnSpc>
              <a:spcBef>
                <a:spcPts val="1200"/>
              </a:spcBef>
              <a:buClr>
                <a:srgbClr val="51534A"/>
              </a:buClr>
              <a:buFont typeface="Arial"/>
              <a:buChar char="•"/>
              <a:defRPr sz="2200" kern="1200" spc="0" baseline="0">
                <a:solidFill>
                  <a:srgbClr val="51534A"/>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285750" indent="-285750">
              <a:buFont typeface="Arial" panose="020B0604020202020204" pitchFamily="34" charset="0"/>
              <a:buChar char="•"/>
            </a:pPr>
            <a:endParaRPr lang="en-GB" sz="1800" dirty="0"/>
          </a:p>
        </p:txBody>
      </p:sp>
      <p:sp>
        <p:nvSpPr>
          <p:cNvPr id="5" name="TextBox 4"/>
          <p:cNvSpPr txBox="1"/>
          <p:nvPr/>
        </p:nvSpPr>
        <p:spPr>
          <a:xfrm>
            <a:off x="157681" y="5270665"/>
            <a:ext cx="6319319" cy="384721"/>
          </a:xfrm>
          <a:prstGeom prst="rect">
            <a:avLst/>
          </a:prstGeom>
          <a:noFill/>
        </p:spPr>
        <p:txBody>
          <a:bodyPr wrap="square" rtlCol="0">
            <a:spAutoFit/>
          </a:bodyPr>
          <a:lstStyle/>
          <a:p>
            <a:endParaRPr lang="en-GB" dirty="0"/>
          </a:p>
        </p:txBody>
      </p:sp>
      <p:sp>
        <p:nvSpPr>
          <p:cNvPr id="6" name="TextBox 5"/>
          <p:cNvSpPr txBox="1"/>
          <p:nvPr/>
        </p:nvSpPr>
        <p:spPr>
          <a:xfrm>
            <a:off x="457200" y="1222921"/>
            <a:ext cx="10896600" cy="4278094"/>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1400" dirty="0"/>
              <a:t>Business Analysts recognition as Notable Mention in Gartner’s </a:t>
            </a:r>
            <a:r>
              <a:rPr lang="en-US" sz="1400" b="1" i="1" dirty="0">
                <a:solidFill>
                  <a:srgbClr val="00DC00"/>
                </a:solidFill>
              </a:rPr>
              <a:t>Magic Quadrant for Transportation Management Systems in 2014, 2015, 2016, and 2017</a:t>
            </a:r>
            <a:r>
              <a:rPr lang="en-US" sz="1400" dirty="0"/>
              <a:t>.</a:t>
            </a:r>
          </a:p>
          <a:p>
            <a:pPr marL="285750" indent="-285750">
              <a:spcBef>
                <a:spcPts val="1800"/>
              </a:spcBef>
              <a:buFont typeface="Arial" panose="020B0604020202020204" pitchFamily="34" charset="0"/>
              <a:buChar char="•"/>
            </a:pPr>
            <a:r>
              <a:rPr lang="en-US" sz="1400" dirty="0"/>
              <a:t>ProcessWeaver </a:t>
            </a:r>
            <a:r>
              <a:rPr lang="en-US" sz="1400" b="1" i="1" dirty="0">
                <a:solidFill>
                  <a:srgbClr val="00DC00"/>
                </a:solidFill>
              </a:rPr>
              <a:t>services multiple industries </a:t>
            </a:r>
            <a:r>
              <a:rPr lang="en-US" sz="1400" dirty="0"/>
              <a:t>as Manufacturing, Retail, High Tech Wholesale/Distribution, Health and Medical, Life Sciences, e-Commerce, Energy, Electronics, and any industry that puts labels on boxes, boxes on trucks, planes, or ocean vessels.</a:t>
            </a:r>
          </a:p>
          <a:p>
            <a:pPr marL="285750" indent="-285750">
              <a:spcBef>
                <a:spcPts val="1800"/>
              </a:spcBef>
              <a:buFont typeface="Arial" panose="020B0604020202020204" pitchFamily="34" charset="0"/>
              <a:buChar char="•"/>
            </a:pPr>
            <a:r>
              <a:rPr lang="en-US" sz="1400" dirty="0"/>
              <a:t>In addition to both </a:t>
            </a:r>
            <a:r>
              <a:rPr lang="en-US" sz="1400" i="1" dirty="0">
                <a:ln>
                  <a:solidFill>
                    <a:srgbClr val="00DC00"/>
                  </a:solidFill>
                </a:ln>
              </a:rPr>
              <a:t>on-premise and cloud-base solutions</a:t>
            </a:r>
            <a:r>
              <a:rPr lang="en-US" sz="1400" dirty="0"/>
              <a:t>, ProcessWeaver introduced mobile platforms that run on both iOS and Android platforms.  ProcessWeaver is also one of the very few providers of shipping solutions that allows companies to manage inbound shipments from their suppliers.</a:t>
            </a:r>
          </a:p>
          <a:p>
            <a:pPr marL="285750" indent="-285750">
              <a:spcBef>
                <a:spcPts val="1800"/>
              </a:spcBef>
              <a:buFont typeface="Arial" panose="020B0604020202020204" pitchFamily="34" charset="0"/>
              <a:buChar char="•"/>
            </a:pPr>
            <a:r>
              <a:rPr lang="en-US" sz="1400" b="1" i="1" dirty="0">
                <a:solidFill>
                  <a:srgbClr val="00DC00"/>
                </a:solidFill>
              </a:rPr>
              <a:t>24/7/365 Technical support</a:t>
            </a:r>
            <a:r>
              <a:rPr lang="en-US" sz="1400" dirty="0"/>
              <a:t>.</a:t>
            </a:r>
          </a:p>
          <a:p>
            <a:pPr marL="285750" indent="-285750">
              <a:spcBef>
                <a:spcPts val="1800"/>
              </a:spcBef>
              <a:buFont typeface="Arial" panose="020B0604020202020204" pitchFamily="34" charset="0"/>
              <a:buChar char="•"/>
            </a:pPr>
            <a:r>
              <a:rPr lang="en-US" sz="1400" dirty="0"/>
              <a:t>ProcessWeaver’s TMS platform is </a:t>
            </a:r>
            <a:r>
              <a:rPr lang="en-US" sz="1400" b="1" i="1" dirty="0">
                <a:solidFill>
                  <a:srgbClr val="00DC00"/>
                </a:solidFill>
              </a:rPr>
              <a:t>modularly built</a:t>
            </a:r>
            <a:r>
              <a:rPr lang="en-US" sz="1400" dirty="0"/>
              <a:t> and is </a:t>
            </a:r>
            <a:r>
              <a:rPr lang="en-US" sz="1400" b="1" i="1" dirty="0">
                <a:solidFill>
                  <a:srgbClr val="00DC00"/>
                </a:solidFill>
              </a:rPr>
              <a:t>strategically priced </a:t>
            </a:r>
            <a:r>
              <a:rPr lang="en-US" sz="1400" dirty="0"/>
              <a:t>for market penetration with SAGE X3. (Enterprise)</a:t>
            </a:r>
          </a:p>
          <a:p>
            <a:pPr marL="285750" indent="-285750">
              <a:spcBef>
                <a:spcPts val="1800"/>
              </a:spcBef>
              <a:buFont typeface="Arial" panose="020B0604020202020204" pitchFamily="34" charset="0"/>
              <a:buChar char="•"/>
            </a:pPr>
            <a:r>
              <a:rPr lang="en-US" sz="1400" dirty="0" err="1"/>
              <a:t>ProcessWeaver’s</a:t>
            </a:r>
            <a:r>
              <a:rPr lang="en-US" sz="1400" dirty="0"/>
              <a:t> </a:t>
            </a:r>
            <a:r>
              <a:rPr lang="en-US" sz="1400" b="1" i="1" dirty="0">
                <a:solidFill>
                  <a:srgbClr val="00DC00"/>
                </a:solidFill>
              </a:rPr>
              <a:t>strategic relationships </a:t>
            </a:r>
            <a:r>
              <a:rPr lang="en-US" sz="1400" dirty="0"/>
              <a:t>includes UPS, FedEx, and other carriers, as well as providers of WMS, and TM products for added capability in logistics management.  This includes </a:t>
            </a:r>
            <a:r>
              <a:rPr lang="en-US" sz="1400" b="1" i="1" dirty="0">
                <a:solidFill>
                  <a:srgbClr val="00DC00"/>
                </a:solidFill>
              </a:rPr>
              <a:t>Hazmat Shipping, Global Address Validation and packing optimization</a:t>
            </a:r>
            <a:r>
              <a:rPr lang="en-US" sz="1400" dirty="0"/>
              <a:t>.</a:t>
            </a:r>
          </a:p>
          <a:p>
            <a:pPr marL="285750" indent="-285750">
              <a:spcBef>
                <a:spcPts val="1800"/>
              </a:spcBef>
              <a:buFont typeface="Arial" panose="020B0604020202020204" pitchFamily="34" charset="0"/>
              <a:buChar char="•"/>
            </a:pPr>
            <a:r>
              <a:rPr lang="en-US" sz="1400" b="1" i="1" dirty="0">
                <a:solidFill>
                  <a:srgbClr val="00DC00"/>
                </a:solidFill>
              </a:rPr>
              <a:t>Highest Partner Certification </a:t>
            </a:r>
            <a:r>
              <a:rPr lang="en-US" sz="1400" dirty="0"/>
              <a:t>with FedEx (Diamond) and UPS (UPS Select Ready).  Support </a:t>
            </a:r>
            <a:r>
              <a:rPr lang="en-US" sz="1400" b="1" i="1" dirty="0">
                <a:solidFill>
                  <a:srgbClr val="00DC00"/>
                </a:solidFill>
              </a:rPr>
              <a:t>Canadian Carriers </a:t>
            </a:r>
            <a:r>
              <a:rPr lang="en-US" sz="1400" dirty="0"/>
              <a:t>as well!!</a:t>
            </a:r>
            <a:endParaRPr lang="en-GB" sz="1400" dirty="0"/>
          </a:p>
        </p:txBody>
      </p:sp>
    </p:spTree>
    <p:extLst>
      <p:ext uri="{BB962C8B-B14F-4D97-AF65-F5344CB8AC3E}">
        <p14:creationId xmlns:p14="http://schemas.microsoft.com/office/powerpoint/2010/main" val="83110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029" y="1091746"/>
            <a:ext cx="11277600" cy="1398371"/>
          </a:xfrm>
        </p:spPr>
        <p:txBody>
          <a:bodyPr>
            <a:normAutofit/>
          </a:bodyPr>
          <a:lstStyle/>
          <a:p>
            <a:r>
              <a:rPr lang="en-US" sz="1400" dirty="0"/>
              <a:t>ProcessWeaver TMS platforms helps business bring together technology and process improve to empower better transportation and logistics management.  It operates as an extension of a company’s SAGE, WMS, CRM, and e-Commerce platforms to provide them with the ability to plan and execute their transportation.  The following graphic represents how ProcessWeaver’s TMS technology is used by tens-of-thousands of shippers every day.</a:t>
            </a:r>
          </a:p>
        </p:txBody>
      </p:sp>
      <p:sp>
        <p:nvSpPr>
          <p:cNvPr id="6" name="Title 1"/>
          <p:cNvSpPr txBox="1">
            <a:spLocks/>
          </p:cNvSpPr>
          <p:nvPr/>
        </p:nvSpPr>
        <p:spPr>
          <a:xfrm>
            <a:off x="469483" y="268230"/>
            <a:ext cx="7601855" cy="550444"/>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200" kern="1200">
                <a:solidFill>
                  <a:srgbClr val="0D3E54"/>
                </a:solidFill>
                <a:latin typeface="+mj-lt"/>
                <a:ea typeface="+mj-ea"/>
                <a:cs typeface="+mj-cs"/>
              </a:defRPr>
            </a:lvl1pPr>
          </a:lstStyle>
          <a:p>
            <a:r>
              <a:rPr lang="en-US" b="1" dirty="0">
                <a:solidFill>
                  <a:schemeClr val="tx2"/>
                </a:solidFill>
              </a:rPr>
              <a:t>Where ProcessWeaver Can Fit In</a:t>
            </a:r>
          </a:p>
        </p:txBody>
      </p:sp>
      <p:pic>
        <p:nvPicPr>
          <p:cNvPr id="5" name="Picture 4" descr="A close up of a logo&#10;&#10;Description generated with high confidence">
            <a:extLst>
              <a:ext uri="{FF2B5EF4-FFF2-40B4-BE49-F238E27FC236}">
                <a16:creationId xmlns:a16="http://schemas.microsoft.com/office/drawing/2014/main" id="{FCA5BB32-07F5-4647-9567-3A22795E4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29" y="2600027"/>
            <a:ext cx="897638" cy="919666"/>
          </a:xfrm>
          <a:prstGeom prst="rect">
            <a:avLst/>
          </a:prstGeom>
        </p:spPr>
      </p:pic>
      <p:sp>
        <p:nvSpPr>
          <p:cNvPr id="7" name="TextBox 6">
            <a:extLst>
              <a:ext uri="{FF2B5EF4-FFF2-40B4-BE49-F238E27FC236}">
                <a16:creationId xmlns:a16="http://schemas.microsoft.com/office/drawing/2014/main" id="{AD04C90F-5A2D-4D6B-9331-B3EFB6BCBC23}"/>
              </a:ext>
            </a:extLst>
          </p:cNvPr>
          <p:cNvSpPr txBox="1"/>
          <p:nvPr/>
        </p:nvSpPr>
        <p:spPr>
          <a:xfrm>
            <a:off x="1557867" y="2753730"/>
            <a:ext cx="1981200" cy="646331"/>
          </a:xfrm>
          <a:prstGeom prst="rect">
            <a:avLst/>
          </a:prstGeom>
          <a:noFill/>
        </p:spPr>
        <p:txBody>
          <a:bodyPr wrap="square" rtlCol="0">
            <a:spAutoFit/>
          </a:bodyPr>
          <a:lstStyle/>
          <a:p>
            <a:r>
              <a:rPr lang="en-US" sz="1200" dirty="0"/>
              <a:t>Provide best way shipping options at time of Sales Order creation.</a:t>
            </a:r>
          </a:p>
        </p:txBody>
      </p:sp>
      <p:pic>
        <p:nvPicPr>
          <p:cNvPr id="9" name="Picture 8" descr="A close up of a sign&#10;&#10;Description generated with high confidence">
            <a:extLst>
              <a:ext uri="{FF2B5EF4-FFF2-40B4-BE49-F238E27FC236}">
                <a16:creationId xmlns:a16="http://schemas.microsoft.com/office/drawing/2014/main" id="{FF915D9A-82D9-4FFA-81C2-6F8D8E9E2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29" y="3638695"/>
            <a:ext cx="897638" cy="891732"/>
          </a:xfrm>
          <a:prstGeom prst="rect">
            <a:avLst/>
          </a:prstGeom>
        </p:spPr>
      </p:pic>
      <p:sp>
        <p:nvSpPr>
          <p:cNvPr id="10" name="TextBox 9">
            <a:extLst>
              <a:ext uri="{FF2B5EF4-FFF2-40B4-BE49-F238E27FC236}">
                <a16:creationId xmlns:a16="http://schemas.microsoft.com/office/drawing/2014/main" id="{D9D01F1E-9897-4CFC-BD39-1FAD0C863870}"/>
              </a:ext>
            </a:extLst>
          </p:cNvPr>
          <p:cNvSpPr txBox="1"/>
          <p:nvPr/>
        </p:nvSpPr>
        <p:spPr>
          <a:xfrm>
            <a:off x="1557867" y="3761395"/>
            <a:ext cx="1981200" cy="646331"/>
          </a:xfrm>
          <a:prstGeom prst="rect">
            <a:avLst/>
          </a:prstGeom>
          <a:noFill/>
        </p:spPr>
        <p:txBody>
          <a:bodyPr wrap="square" rtlCol="0">
            <a:spAutoFit/>
          </a:bodyPr>
          <a:lstStyle/>
          <a:p>
            <a:r>
              <a:rPr lang="en-US" sz="1200" dirty="0"/>
              <a:t>Plan and route shipments in order to lower transportation costs</a:t>
            </a:r>
          </a:p>
        </p:txBody>
      </p:sp>
      <p:pic>
        <p:nvPicPr>
          <p:cNvPr id="11" name="Picture 10" descr="A close up of a logo&#10;&#10;Description generated with high confidence">
            <a:extLst>
              <a:ext uri="{FF2B5EF4-FFF2-40B4-BE49-F238E27FC236}">
                <a16:creationId xmlns:a16="http://schemas.microsoft.com/office/drawing/2014/main" id="{70E5831B-7D3A-40FB-8AFE-61757E59D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29" y="4716097"/>
            <a:ext cx="897638" cy="919666"/>
          </a:xfrm>
          <a:prstGeom prst="rect">
            <a:avLst/>
          </a:prstGeom>
        </p:spPr>
      </p:pic>
      <p:sp>
        <p:nvSpPr>
          <p:cNvPr id="12" name="TextBox 11">
            <a:extLst>
              <a:ext uri="{FF2B5EF4-FFF2-40B4-BE49-F238E27FC236}">
                <a16:creationId xmlns:a16="http://schemas.microsoft.com/office/drawing/2014/main" id="{934A6993-3F8E-49F6-AFE6-8CAC9F500A1E}"/>
              </a:ext>
            </a:extLst>
          </p:cNvPr>
          <p:cNvSpPr txBox="1"/>
          <p:nvPr/>
        </p:nvSpPr>
        <p:spPr>
          <a:xfrm>
            <a:off x="1557867" y="4736700"/>
            <a:ext cx="1981200" cy="830997"/>
          </a:xfrm>
          <a:prstGeom prst="rect">
            <a:avLst/>
          </a:prstGeom>
          <a:noFill/>
        </p:spPr>
        <p:txBody>
          <a:bodyPr wrap="square" rtlCol="0">
            <a:spAutoFit/>
          </a:bodyPr>
          <a:lstStyle/>
          <a:p>
            <a:r>
              <a:rPr lang="en-US" sz="1200" dirty="0"/>
              <a:t>Logistics data quality checks, such as address validation and denied parties screening</a:t>
            </a:r>
          </a:p>
        </p:txBody>
      </p:sp>
      <p:cxnSp>
        <p:nvCxnSpPr>
          <p:cNvPr id="14" name="Straight Arrow Connector 13">
            <a:extLst>
              <a:ext uri="{FF2B5EF4-FFF2-40B4-BE49-F238E27FC236}">
                <a16:creationId xmlns:a16="http://schemas.microsoft.com/office/drawing/2014/main" id="{F75CE045-C0F3-4F1D-B9FE-A5392F0A7727}"/>
              </a:ext>
            </a:extLst>
          </p:cNvPr>
          <p:cNvCxnSpPr/>
          <p:nvPr/>
        </p:nvCxnSpPr>
        <p:spPr>
          <a:xfrm>
            <a:off x="1032848" y="3400061"/>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291791B-3C82-4DA6-B895-5C0CCA5ABD4B}"/>
              </a:ext>
            </a:extLst>
          </p:cNvPr>
          <p:cNvCxnSpPr/>
          <p:nvPr/>
        </p:nvCxnSpPr>
        <p:spPr>
          <a:xfrm>
            <a:off x="1032848" y="4390661"/>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54B000D-BC60-49DB-8381-83F149CBAF48}"/>
              </a:ext>
            </a:extLst>
          </p:cNvPr>
          <p:cNvSpPr txBox="1"/>
          <p:nvPr/>
        </p:nvSpPr>
        <p:spPr>
          <a:xfrm>
            <a:off x="719667" y="2169032"/>
            <a:ext cx="2590800" cy="384721"/>
          </a:xfrm>
          <a:prstGeom prst="rect">
            <a:avLst/>
          </a:prstGeom>
          <a:noFill/>
        </p:spPr>
        <p:txBody>
          <a:bodyPr wrap="square" rtlCol="0">
            <a:spAutoFit/>
          </a:bodyPr>
          <a:lstStyle/>
          <a:p>
            <a:r>
              <a:rPr lang="en-US" u="sng" dirty="0"/>
              <a:t>Pre-Fulfillment</a:t>
            </a:r>
          </a:p>
        </p:txBody>
      </p:sp>
      <p:sp>
        <p:nvSpPr>
          <p:cNvPr id="17" name="TextBox 16">
            <a:extLst>
              <a:ext uri="{FF2B5EF4-FFF2-40B4-BE49-F238E27FC236}">
                <a16:creationId xmlns:a16="http://schemas.microsoft.com/office/drawing/2014/main" id="{EB5B8522-A6A4-4F44-ADB8-73B70B478967}"/>
              </a:ext>
            </a:extLst>
          </p:cNvPr>
          <p:cNvSpPr txBox="1"/>
          <p:nvPr/>
        </p:nvSpPr>
        <p:spPr>
          <a:xfrm>
            <a:off x="3910913" y="2190948"/>
            <a:ext cx="2590800" cy="384721"/>
          </a:xfrm>
          <a:prstGeom prst="rect">
            <a:avLst/>
          </a:prstGeom>
          <a:noFill/>
        </p:spPr>
        <p:txBody>
          <a:bodyPr wrap="square" rtlCol="0">
            <a:spAutoFit/>
          </a:bodyPr>
          <a:lstStyle/>
          <a:p>
            <a:r>
              <a:rPr lang="en-US" u="sng" dirty="0"/>
              <a:t>Fulfillment</a:t>
            </a:r>
          </a:p>
        </p:txBody>
      </p:sp>
      <p:pic>
        <p:nvPicPr>
          <p:cNvPr id="19" name="Picture 18">
            <a:extLst>
              <a:ext uri="{FF2B5EF4-FFF2-40B4-BE49-F238E27FC236}">
                <a16:creationId xmlns:a16="http://schemas.microsoft.com/office/drawing/2014/main" id="{FF4DCE1A-AB55-4221-89B0-B1560B070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743" y="2592549"/>
            <a:ext cx="1036322" cy="1010414"/>
          </a:xfrm>
          <a:prstGeom prst="rect">
            <a:avLst/>
          </a:prstGeom>
        </p:spPr>
      </p:pic>
      <p:sp>
        <p:nvSpPr>
          <p:cNvPr id="20" name="TextBox 19">
            <a:extLst>
              <a:ext uri="{FF2B5EF4-FFF2-40B4-BE49-F238E27FC236}">
                <a16:creationId xmlns:a16="http://schemas.microsoft.com/office/drawing/2014/main" id="{A49A7EE9-E36A-4E73-8681-F89FC74D9620}"/>
              </a:ext>
            </a:extLst>
          </p:cNvPr>
          <p:cNvSpPr txBox="1"/>
          <p:nvPr/>
        </p:nvSpPr>
        <p:spPr>
          <a:xfrm>
            <a:off x="4855876" y="2774590"/>
            <a:ext cx="1981200" cy="646331"/>
          </a:xfrm>
          <a:prstGeom prst="rect">
            <a:avLst/>
          </a:prstGeom>
          <a:noFill/>
        </p:spPr>
        <p:txBody>
          <a:bodyPr wrap="square" rtlCol="0">
            <a:spAutoFit/>
          </a:bodyPr>
          <a:lstStyle/>
          <a:p>
            <a:r>
              <a:rPr lang="en-US" sz="1200" dirty="0"/>
              <a:t>Box, skid, and container pack validation with information pulled from X3</a:t>
            </a:r>
          </a:p>
        </p:txBody>
      </p:sp>
      <p:pic>
        <p:nvPicPr>
          <p:cNvPr id="23" name="Picture 22" descr="A close up of a sign&#10;&#10;Description generated with high confidence">
            <a:extLst>
              <a:ext uri="{FF2B5EF4-FFF2-40B4-BE49-F238E27FC236}">
                <a16:creationId xmlns:a16="http://schemas.microsoft.com/office/drawing/2014/main" id="{389F042A-DEE5-4C92-BE12-3FA8EBFD9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913" y="3636723"/>
            <a:ext cx="897638" cy="891732"/>
          </a:xfrm>
          <a:prstGeom prst="rect">
            <a:avLst/>
          </a:prstGeom>
        </p:spPr>
      </p:pic>
      <p:cxnSp>
        <p:nvCxnSpPr>
          <p:cNvPr id="24" name="Straight Arrow Connector 23">
            <a:extLst>
              <a:ext uri="{FF2B5EF4-FFF2-40B4-BE49-F238E27FC236}">
                <a16:creationId xmlns:a16="http://schemas.microsoft.com/office/drawing/2014/main" id="{34906BE5-05C9-41B3-A8A1-610B1F9DBA37}"/>
              </a:ext>
            </a:extLst>
          </p:cNvPr>
          <p:cNvCxnSpPr/>
          <p:nvPr/>
        </p:nvCxnSpPr>
        <p:spPr>
          <a:xfrm>
            <a:off x="4359732" y="3408385"/>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F55FFEA-9E39-4440-B36E-5933A8641BE4}"/>
              </a:ext>
            </a:extLst>
          </p:cNvPr>
          <p:cNvSpPr txBox="1"/>
          <p:nvPr/>
        </p:nvSpPr>
        <p:spPr>
          <a:xfrm>
            <a:off x="4874326" y="3619842"/>
            <a:ext cx="2714241" cy="1015663"/>
          </a:xfrm>
          <a:prstGeom prst="rect">
            <a:avLst/>
          </a:prstGeom>
          <a:noFill/>
        </p:spPr>
        <p:txBody>
          <a:bodyPr wrap="square" rtlCol="0">
            <a:spAutoFit/>
          </a:bodyPr>
          <a:lstStyle/>
          <a:p>
            <a:r>
              <a:rPr lang="en-US" sz="1200" dirty="0"/>
              <a:t>Shipping execution including weighing, rating, label and document printing, for parcel, LTL, TL, and Freight Forwarders, with information pulled from X3</a:t>
            </a:r>
          </a:p>
        </p:txBody>
      </p:sp>
      <p:sp>
        <p:nvSpPr>
          <p:cNvPr id="26" name="TextBox 25">
            <a:extLst>
              <a:ext uri="{FF2B5EF4-FFF2-40B4-BE49-F238E27FC236}">
                <a16:creationId xmlns:a16="http://schemas.microsoft.com/office/drawing/2014/main" id="{FD1DEF2D-EFB1-4A33-B1C2-814DB5336636}"/>
              </a:ext>
            </a:extLst>
          </p:cNvPr>
          <p:cNvSpPr txBox="1"/>
          <p:nvPr/>
        </p:nvSpPr>
        <p:spPr>
          <a:xfrm>
            <a:off x="7850428" y="2188508"/>
            <a:ext cx="2590800" cy="384721"/>
          </a:xfrm>
          <a:prstGeom prst="rect">
            <a:avLst/>
          </a:prstGeom>
          <a:noFill/>
        </p:spPr>
        <p:txBody>
          <a:bodyPr wrap="square" rtlCol="0">
            <a:spAutoFit/>
          </a:bodyPr>
          <a:lstStyle/>
          <a:p>
            <a:r>
              <a:rPr lang="en-US" u="sng" dirty="0"/>
              <a:t>Post Shipment</a:t>
            </a:r>
          </a:p>
        </p:txBody>
      </p:sp>
      <p:sp>
        <p:nvSpPr>
          <p:cNvPr id="29" name="TextBox 28">
            <a:extLst>
              <a:ext uri="{FF2B5EF4-FFF2-40B4-BE49-F238E27FC236}">
                <a16:creationId xmlns:a16="http://schemas.microsoft.com/office/drawing/2014/main" id="{91637F8E-4C84-42B6-A7A7-44F3E2E8E61F}"/>
              </a:ext>
            </a:extLst>
          </p:cNvPr>
          <p:cNvSpPr txBox="1"/>
          <p:nvPr/>
        </p:nvSpPr>
        <p:spPr>
          <a:xfrm>
            <a:off x="4874326" y="4900386"/>
            <a:ext cx="2441877" cy="461665"/>
          </a:xfrm>
          <a:prstGeom prst="rect">
            <a:avLst/>
          </a:prstGeom>
          <a:noFill/>
        </p:spPr>
        <p:txBody>
          <a:bodyPr wrap="square" rtlCol="0">
            <a:spAutoFit/>
          </a:bodyPr>
          <a:lstStyle/>
          <a:p>
            <a:r>
              <a:rPr lang="en-US" sz="1200" dirty="0"/>
              <a:t>Updating X3 with freight cost and tracking information</a:t>
            </a:r>
          </a:p>
        </p:txBody>
      </p:sp>
      <p:cxnSp>
        <p:nvCxnSpPr>
          <p:cNvPr id="30" name="Straight Arrow Connector 29">
            <a:extLst>
              <a:ext uri="{FF2B5EF4-FFF2-40B4-BE49-F238E27FC236}">
                <a16:creationId xmlns:a16="http://schemas.microsoft.com/office/drawing/2014/main" id="{4812FFD4-5C0F-4BCA-8AA7-D215899C9267}"/>
              </a:ext>
            </a:extLst>
          </p:cNvPr>
          <p:cNvCxnSpPr/>
          <p:nvPr/>
        </p:nvCxnSpPr>
        <p:spPr>
          <a:xfrm>
            <a:off x="4359732" y="4405754"/>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pic>
        <p:nvPicPr>
          <p:cNvPr id="31" name="Picture 30" descr="A close up of a sign&#10;&#10;Description generated with high confidence">
            <a:extLst>
              <a:ext uri="{FF2B5EF4-FFF2-40B4-BE49-F238E27FC236}">
                <a16:creationId xmlns:a16="http://schemas.microsoft.com/office/drawing/2014/main" id="{F2188635-95AB-4521-BBD3-9D3D6888E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085" y="4670956"/>
            <a:ext cx="897638" cy="891732"/>
          </a:xfrm>
          <a:prstGeom prst="rect">
            <a:avLst/>
          </a:prstGeom>
        </p:spPr>
      </p:pic>
      <p:pic>
        <p:nvPicPr>
          <p:cNvPr id="33" name="Picture 32" descr="A picture containing object&#10;&#10;Description generated with high confidence">
            <a:extLst>
              <a:ext uri="{FF2B5EF4-FFF2-40B4-BE49-F238E27FC236}">
                <a16:creationId xmlns:a16="http://schemas.microsoft.com/office/drawing/2014/main" id="{4CFCE4BB-044D-4C6F-970B-FF4BF19863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246" y="5597535"/>
            <a:ext cx="1046819" cy="1015663"/>
          </a:xfrm>
          <a:prstGeom prst="rect">
            <a:avLst/>
          </a:prstGeom>
        </p:spPr>
      </p:pic>
      <p:cxnSp>
        <p:nvCxnSpPr>
          <p:cNvPr id="34" name="Straight Arrow Connector 33">
            <a:extLst>
              <a:ext uri="{FF2B5EF4-FFF2-40B4-BE49-F238E27FC236}">
                <a16:creationId xmlns:a16="http://schemas.microsoft.com/office/drawing/2014/main" id="{D37C7142-E7C5-4AF2-94C9-6B06B094C5A0}"/>
              </a:ext>
            </a:extLst>
          </p:cNvPr>
          <p:cNvCxnSpPr/>
          <p:nvPr/>
        </p:nvCxnSpPr>
        <p:spPr>
          <a:xfrm>
            <a:off x="4354475" y="5434275"/>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1ED8145-6239-4012-923A-2D1788FEF768}"/>
              </a:ext>
            </a:extLst>
          </p:cNvPr>
          <p:cNvSpPr txBox="1"/>
          <p:nvPr/>
        </p:nvSpPr>
        <p:spPr>
          <a:xfrm>
            <a:off x="4874326" y="5754484"/>
            <a:ext cx="2441877" cy="646331"/>
          </a:xfrm>
          <a:prstGeom prst="rect">
            <a:avLst/>
          </a:prstGeom>
          <a:noFill/>
        </p:spPr>
        <p:txBody>
          <a:bodyPr wrap="square" rtlCol="0">
            <a:spAutoFit/>
          </a:bodyPr>
          <a:lstStyle/>
          <a:p>
            <a:r>
              <a:rPr lang="en-US" sz="1200" dirty="0"/>
              <a:t>Carrier tendering, pick-up and email notification  to customer of shipment(s)</a:t>
            </a:r>
          </a:p>
        </p:txBody>
      </p:sp>
      <p:pic>
        <p:nvPicPr>
          <p:cNvPr id="37" name="Picture 36" descr="A picture containing object&#10;&#10;Description generated with high confidence">
            <a:extLst>
              <a:ext uri="{FF2B5EF4-FFF2-40B4-BE49-F238E27FC236}">
                <a16:creationId xmlns:a16="http://schemas.microsoft.com/office/drawing/2014/main" id="{A4EB807C-0D70-447E-A8F6-1C7D704A4C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0618" y="2638233"/>
            <a:ext cx="830107" cy="824853"/>
          </a:xfrm>
          <a:prstGeom prst="rect">
            <a:avLst/>
          </a:prstGeom>
        </p:spPr>
      </p:pic>
      <p:sp>
        <p:nvSpPr>
          <p:cNvPr id="38" name="TextBox 37">
            <a:extLst>
              <a:ext uri="{FF2B5EF4-FFF2-40B4-BE49-F238E27FC236}">
                <a16:creationId xmlns:a16="http://schemas.microsoft.com/office/drawing/2014/main" id="{4979B32F-9E2A-4FFF-84F1-7A5B7F42D0D6}"/>
              </a:ext>
            </a:extLst>
          </p:cNvPr>
          <p:cNvSpPr txBox="1"/>
          <p:nvPr/>
        </p:nvSpPr>
        <p:spPr>
          <a:xfrm>
            <a:off x="8630725" y="2696585"/>
            <a:ext cx="2711312" cy="830997"/>
          </a:xfrm>
          <a:prstGeom prst="rect">
            <a:avLst/>
          </a:prstGeom>
          <a:noFill/>
        </p:spPr>
        <p:txBody>
          <a:bodyPr wrap="square" rtlCol="0">
            <a:spAutoFit/>
          </a:bodyPr>
          <a:lstStyle/>
          <a:p>
            <a:r>
              <a:rPr lang="en-US" sz="1200" dirty="0"/>
              <a:t>Proactive track and trace of all shipments and updates on supply chain events, including Proof of Delivery (POD)</a:t>
            </a:r>
          </a:p>
        </p:txBody>
      </p:sp>
      <p:pic>
        <p:nvPicPr>
          <p:cNvPr id="40" name="Picture 39">
            <a:extLst>
              <a:ext uri="{FF2B5EF4-FFF2-40B4-BE49-F238E27FC236}">
                <a16:creationId xmlns:a16="http://schemas.microsoft.com/office/drawing/2014/main" id="{96296008-4D99-4443-93A0-13CC780CA8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6315" y="3723047"/>
            <a:ext cx="918712" cy="861938"/>
          </a:xfrm>
          <a:prstGeom prst="rect">
            <a:avLst/>
          </a:prstGeom>
        </p:spPr>
      </p:pic>
      <p:sp>
        <p:nvSpPr>
          <p:cNvPr id="41" name="TextBox 40">
            <a:extLst>
              <a:ext uri="{FF2B5EF4-FFF2-40B4-BE49-F238E27FC236}">
                <a16:creationId xmlns:a16="http://schemas.microsoft.com/office/drawing/2014/main" id="{79B677B0-77EF-49F2-A124-E2321A344766}"/>
              </a:ext>
            </a:extLst>
          </p:cNvPr>
          <p:cNvSpPr txBox="1"/>
          <p:nvPr/>
        </p:nvSpPr>
        <p:spPr>
          <a:xfrm>
            <a:off x="8664489" y="3777206"/>
            <a:ext cx="2629218" cy="646331"/>
          </a:xfrm>
          <a:prstGeom prst="rect">
            <a:avLst/>
          </a:prstGeom>
          <a:noFill/>
        </p:spPr>
        <p:txBody>
          <a:bodyPr wrap="square" rtlCol="0">
            <a:spAutoFit/>
          </a:bodyPr>
          <a:lstStyle/>
          <a:p>
            <a:r>
              <a:rPr lang="en-US" sz="1200" dirty="0"/>
              <a:t>Enhanced supply chain visibility resulting in better customer service and internal inquires</a:t>
            </a:r>
          </a:p>
        </p:txBody>
      </p:sp>
      <p:cxnSp>
        <p:nvCxnSpPr>
          <p:cNvPr id="42" name="Straight Arrow Connector 41">
            <a:extLst>
              <a:ext uri="{FF2B5EF4-FFF2-40B4-BE49-F238E27FC236}">
                <a16:creationId xmlns:a16="http://schemas.microsoft.com/office/drawing/2014/main" id="{B550B6F2-284C-4042-ACEE-F1673CBBAB47}"/>
              </a:ext>
            </a:extLst>
          </p:cNvPr>
          <p:cNvCxnSpPr/>
          <p:nvPr/>
        </p:nvCxnSpPr>
        <p:spPr>
          <a:xfrm>
            <a:off x="8215671" y="3427730"/>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pic>
        <p:nvPicPr>
          <p:cNvPr id="43" name="Picture 42" descr="A close up of a sign&#10;&#10;Description generated with high confidence">
            <a:extLst>
              <a:ext uri="{FF2B5EF4-FFF2-40B4-BE49-F238E27FC236}">
                <a16:creationId xmlns:a16="http://schemas.microsoft.com/office/drawing/2014/main" id="{360D610D-DBD5-4C81-BB01-324D73E1E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0668" y="4726454"/>
            <a:ext cx="897638" cy="891732"/>
          </a:xfrm>
          <a:prstGeom prst="rect">
            <a:avLst/>
          </a:prstGeom>
        </p:spPr>
      </p:pic>
      <p:cxnSp>
        <p:nvCxnSpPr>
          <p:cNvPr id="44" name="Straight Arrow Connector 43">
            <a:extLst>
              <a:ext uri="{FF2B5EF4-FFF2-40B4-BE49-F238E27FC236}">
                <a16:creationId xmlns:a16="http://schemas.microsoft.com/office/drawing/2014/main" id="{25B00205-502F-4C95-B8C8-EE47571A43F0}"/>
              </a:ext>
            </a:extLst>
          </p:cNvPr>
          <p:cNvCxnSpPr/>
          <p:nvPr/>
        </p:nvCxnSpPr>
        <p:spPr>
          <a:xfrm>
            <a:off x="8215671" y="4485391"/>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97C1691-2CA6-4619-8D42-56859815C869}"/>
              </a:ext>
            </a:extLst>
          </p:cNvPr>
          <p:cNvSpPr txBox="1"/>
          <p:nvPr/>
        </p:nvSpPr>
        <p:spPr>
          <a:xfrm>
            <a:off x="8764489" y="4785467"/>
            <a:ext cx="2629218" cy="646331"/>
          </a:xfrm>
          <a:prstGeom prst="rect">
            <a:avLst/>
          </a:prstGeom>
          <a:noFill/>
        </p:spPr>
        <p:txBody>
          <a:bodyPr wrap="square" rtlCol="0">
            <a:spAutoFit/>
          </a:bodyPr>
          <a:lstStyle/>
          <a:p>
            <a:r>
              <a:rPr lang="en-US" sz="1200" dirty="0"/>
              <a:t>Single data repository for all information related to supply chain execution for reporting and BI</a:t>
            </a:r>
          </a:p>
        </p:txBody>
      </p:sp>
      <p:pic>
        <p:nvPicPr>
          <p:cNvPr id="46" name="Picture 45" descr="A close up of a sign&#10;&#10;Description generated with high confidence">
            <a:extLst>
              <a:ext uri="{FF2B5EF4-FFF2-40B4-BE49-F238E27FC236}">
                <a16:creationId xmlns:a16="http://schemas.microsoft.com/office/drawing/2014/main" id="{35761F55-63DD-4918-BADE-18AEE2ED4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908" y="5702147"/>
            <a:ext cx="897638" cy="891732"/>
          </a:xfrm>
          <a:prstGeom prst="rect">
            <a:avLst/>
          </a:prstGeom>
        </p:spPr>
      </p:pic>
      <p:cxnSp>
        <p:nvCxnSpPr>
          <p:cNvPr id="47" name="Straight Arrow Connector 46">
            <a:extLst>
              <a:ext uri="{FF2B5EF4-FFF2-40B4-BE49-F238E27FC236}">
                <a16:creationId xmlns:a16="http://schemas.microsoft.com/office/drawing/2014/main" id="{1103B195-B8BD-4B3A-9978-20F7FC4C42FD}"/>
              </a:ext>
            </a:extLst>
          </p:cNvPr>
          <p:cNvCxnSpPr/>
          <p:nvPr/>
        </p:nvCxnSpPr>
        <p:spPr>
          <a:xfrm>
            <a:off x="8273761" y="5489887"/>
            <a:ext cx="0" cy="399032"/>
          </a:xfrm>
          <a:prstGeom prst="straightConnector1">
            <a:avLst/>
          </a:prstGeom>
          <a:ln>
            <a:solidFill>
              <a:srgbClr val="0095DA"/>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884A41F5-0E1D-4A16-B2E8-590CE81FF1F6}"/>
              </a:ext>
            </a:extLst>
          </p:cNvPr>
          <p:cNvSpPr txBox="1"/>
          <p:nvPr/>
        </p:nvSpPr>
        <p:spPr>
          <a:xfrm>
            <a:off x="8789889" y="5809025"/>
            <a:ext cx="2629218" cy="646331"/>
          </a:xfrm>
          <a:prstGeom prst="rect">
            <a:avLst/>
          </a:prstGeom>
          <a:noFill/>
        </p:spPr>
        <p:txBody>
          <a:bodyPr wrap="square" rtlCol="0">
            <a:spAutoFit/>
          </a:bodyPr>
          <a:lstStyle/>
          <a:p>
            <a:r>
              <a:rPr lang="en-US" sz="1200" dirty="0"/>
              <a:t>Receive carrier invoices electronically to enable freight auditing</a:t>
            </a:r>
          </a:p>
        </p:txBody>
      </p:sp>
    </p:spTree>
    <p:extLst>
      <p:ext uri="{BB962C8B-B14F-4D97-AF65-F5344CB8AC3E}">
        <p14:creationId xmlns:p14="http://schemas.microsoft.com/office/powerpoint/2010/main" val="44777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15" y="356983"/>
            <a:ext cx="9677400" cy="1143000"/>
          </a:xfrm>
        </p:spPr>
        <p:txBody>
          <a:bodyPr/>
          <a:lstStyle/>
          <a:p>
            <a:r>
              <a:rPr lang="en-US" dirty="0">
                <a:solidFill>
                  <a:schemeClr val="tx2"/>
                </a:solidFill>
              </a:rPr>
              <a:t>ProcessWeaver Demo</a:t>
            </a:r>
          </a:p>
        </p:txBody>
      </p:sp>
      <p:pic>
        <p:nvPicPr>
          <p:cNvPr id="199" name="Picture 198">
            <a:extLst>
              <a:ext uri="{FF2B5EF4-FFF2-40B4-BE49-F238E27FC236}">
                <a16:creationId xmlns:a16="http://schemas.microsoft.com/office/drawing/2014/main" id="{BF99E649-0B84-4AAC-86A4-D7770923305C}"/>
              </a:ext>
            </a:extLst>
          </p:cNvPr>
          <p:cNvPicPr>
            <a:picLocks noChangeAspect="1"/>
          </p:cNvPicPr>
          <p:nvPr/>
        </p:nvPicPr>
        <p:blipFill>
          <a:blip r:embed="rId2"/>
          <a:stretch>
            <a:fillRect/>
          </a:stretch>
        </p:blipFill>
        <p:spPr>
          <a:xfrm>
            <a:off x="726695" y="1195344"/>
            <a:ext cx="6484777" cy="3049871"/>
          </a:xfrm>
          <a:prstGeom prst="rect">
            <a:avLst/>
          </a:prstGeom>
          <a:ln>
            <a:solidFill>
              <a:schemeClr val="bg1">
                <a:lumMod val="50000"/>
              </a:schemeClr>
            </a:solidFill>
          </a:ln>
        </p:spPr>
      </p:pic>
      <p:pic>
        <p:nvPicPr>
          <p:cNvPr id="200" name="Picture 199">
            <a:extLst>
              <a:ext uri="{FF2B5EF4-FFF2-40B4-BE49-F238E27FC236}">
                <a16:creationId xmlns:a16="http://schemas.microsoft.com/office/drawing/2014/main" id="{4B4C8E2D-D8EF-4805-831D-024602743055}"/>
              </a:ext>
            </a:extLst>
          </p:cNvPr>
          <p:cNvPicPr>
            <a:picLocks noChangeAspect="1"/>
          </p:cNvPicPr>
          <p:nvPr/>
        </p:nvPicPr>
        <p:blipFill>
          <a:blip r:embed="rId3"/>
          <a:stretch>
            <a:fillRect/>
          </a:stretch>
        </p:blipFill>
        <p:spPr>
          <a:xfrm>
            <a:off x="2882301" y="2003087"/>
            <a:ext cx="6603595" cy="3102313"/>
          </a:xfrm>
          <a:prstGeom prst="rect">
            <a:avLst/>
          </a:prstGeom>
          <a:ln>
            <a:solidFill>
              <a:schemeClr val="bg1">
                <a:lumMod val="50000"/>
              </a:schemeClr>
            </a:solidFill>
          </a:ln>
        </p:spPr>
      </p:pic>
      <p:pic>
        <p:nvPicPr>
          <p:cNvPr id="201" name="Picture 200">
            <a:extLst>
              <a:ext uri="{FF2B5EF4-FFF2-40B4-BE49-F238E27FC236}">
                <a16:creationId xmlns:a16="http://schemas.microsoft.com/office/drawing/2014/main" id="{95A41B23-3AE3-4704-83C7-67B0086868CE}"/>
              </a:ext>
            </a:extLst>
          </p:cNvPr>
          <p:cNvPicPr>
            <a:picLocks noChangeAspect="1"/>
          </p:cNvPicPr>
          <p:nvPr/>
        </p:nvPicPr>
        <p:blipFill>
          <a:blip r:embed="rId4"/>
          <a:stretch>
            <a:fillRect/>
          </a:stretch>
        </p:blipFill>
        <p:spPr>
          <a:xfrm>
            <a:off x="4548424" y="2819400"/>
            <a:ext cx="6484777" cy="3044702"/>
          </a:xfrm>
          <a:prstGeom prst="rect">
            <a:avLst/>
          </a:prstGeom>
          <a:ln>
            <a:solidFill>
              <a:schemeClr val="bg1">
                <a:lumMod val="50000"/>
              </a:schemeClr>
            </a:solidFill>
          </a:ln>
        </p:spPr>
      </p:pic>
      <p:grpSp>
        <p:nvGrpSpPr>
          <p:cNvPr id="395" name="Gruppieren 15373">
            <a:extLst>
              <a:ext uri="{FF2B5EF4-FFF2-40B4-BE49-F238E27FC236}">
                <a16:creationId xmlns:a16="http://schemas.microsoft.com/office/drawing/2014/main" id="{DCF4991F-E9A1-4EEF-B4F9-D952F8AFB3B1}"/>
              </a:ext>
            </a:extLst>
          </p:cNvPr>
          <p:cNvGrpSpPr/>
          <p:nvPr/>
        </p:nvGrpSpPr>
        <p:grpSpPr bwMode="gray">
          <a:xfrm>
            <a:off x="2209639" y="5148313"/>
            <a:ext cx="451838" cy="1028686"/>
            <a:chOff x="10075863" y="2946400"/>
            <a:chExt cx="1296449" cy="2485066"/>
          </a:xfrm>
        </p:grpSpPr>
        <p:sp>
          <p:nvSpPr>
            <p:cNvPr id="396" name="Freeform 5">
              <a:extLst>
                <a:ext uri="{FF2B5EF4-FFF2-40B4-BE49-F238E27FC236}">
                  <a16:creationId xmlns:a16="http://schemas.microsoft.com/office/drawing/2014/main" id="{A15A81DF-6826-4DA2-8528-A31F50354CED}"/>
                </a:ext>
              </a:extLst>
            </p:cNvPr>
            <p:cNvSpPr>
              <a:spLocks/>
            </p:cNvSpPr>
            <p:nvPr/>
          </p:nvSpPr>
          <p:spPr bwMode="gray">
            <a:xfrm rot="21107979">
              <a:off x="10075863" y="2946400"/>
              <a:ext cx="817562" cy="1758950"/>
            </a:xfrm>
            <a:custGeom>
              <a:avLst/>
              <a:gdLst>
                <a:gd name="T0" fmla="*/ 1186 w 1188"/>
                <a:gd name="T1" fmla="*/ 1814 h 1827"/>
                <a:gd name="T2" fmla="*/ 1048 w 1188"/>
                <a:gd name="T3" fmla="*/ 1349 h 1827"/>
                <a:gd name="T4" fmla="*/ 869 w 1188"/>
                <a:gd name="T5" fmla="*/ 1205 h 1827"/>
                <a:gd name="T6" fmla="*/ 661 w 1188"/>
                <a:gd name="T7" fmla="*/ 1206 h 1827"/>
                <a:gd name="T8" fmla="*/ 598 w 1188"/>
                <a:gd name="T9" fmla="*/ 1374 h 1827"/>
                <a:gd name="T10" fmla="*/ 759 w 1188"/>
                <a:gd name="T11" fmla="*/ 1457 h 1827"/>
                <a:gd name="T12" fmla="*/ 957 w 1188"/>
                <a:gd name="T13" fmla="*/ 1410 h 1827"/>
                <a:gd name="T14" fmla="*/ 1080 w 1188"/>
                <a:gd name="T15" fmla="*/ 1238 h 1827"/>
                <a:gd name="T16" fmla="*/ 1105 w 1188"/>
                <a:gd name="T17" fmla="*/ 1013 h 1827"/>
                <a:gd name="T18" fmla="*/ 1022 w 1188"/>
                <a:gd name="T19" fmla="*/ 785 h 1827"/>
                <a:gd name="T20" fmla="*/ 603 w 1188"/>
                <a:gd name="T21" fmla="*/ 408 h 1827"/>
                <a:gd name="T22" fmla="*/ 316 w 1188"/>
                <a:gd name="T23" fmla="*/ 233 h 1827"/>
                <a:gd name="T24" fmla="*/ 16 w 1188"/>
                <a:gd name="T25" fmla="*/ 7 h 1827"/>
                <a:gd name="T26" fmla="*/ 6 w 1188"/>
                <a:gd name="T27" fmla="*/ 17 h 1827"/>
                <a:gd name="T28" fmla="*/ 258 w 1188"/>
                <a:gd name="T29" fmla="*/ 214 h 1827"/>
                <a:gd name="T30" fmla="*/ 522 w 1188"/>
                <a:gd name="T31" fmla="*/ 374 h 1827"/>
                <a:gd name="T32" fmla="*/ 975 w 1188"/>
                <a:gd name="T33" fmla="*/ 741 h 1827"/>
                <a:gd name="T34" fmla="*/ 1087 w 1188"/>
                <a:gd name="T35" fmla="*/ 980 h 1827"/>
                <a:gd name="T36" fmla="*/ 1074 w 1188"/>
                <a:gd name="T37" fmla="*/ 1212 h 1827"/>
                <a:gd name="T38" fmla="*/ 946 w 1188"/>
                <a:gd name="T39" fmla="*/ 1400 h 1827"/>
                <a:gd name="T40" fmla="*/ 735 w 1188"/>
                <a:gd name="T41" fmla="*/ 1439 h 1827"/>
                <a:gd name="T42" fmla="*/ 603 w 1188"/>
                <a:gd name="T43" fmla="*/ 1311 h 1827"/>
                <a:gd name="T44" fmla="*/ 781 w 1188"/>
                <a:gd name="T45" fmla="*/ 1201 h 1827"/>
                <a:gd name="T46" fmla="*/ 997 w 1188"/>
                <a:gd name="T47" fmla="*/ 1306 h 1827"/>
                <a:gd name="T48" fmla="*/ 1110 w 1188"/>
                <a:gd name="T49" fmla="*/ 1525 h 1827"/>
                <a:gd name="T50" fmla="*/ 1172 w 1188"/>
                <a:gd name="T51" fmla="*/ 1818 h 1827"/>
                <a:gd name="T52" fmla="*/ 1186 w 1188"/>
                <a:gd name="T53" fmla="*/ 181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8" h="1827">
                  <a:moveTo>
                    <a:pt x="1186" y="1814"/>
                  </a:moveTo>
                  <a:cubicBezTo>
                    <a:pt x="1154" y="1657"/>
                    <a:pt x="1138" y="1487"/>
                    <a:pt x="1048" y="1349"/>
                  </a:cubicBezTo>
                  <a:cubicBezTo>
                    <a:pt x="1005" y="1283"/>
                    <a:pt x="943" y="1233"/>
                    <a:pt x="869" y="1205"/>
                  </a:cubicBezTo>
                  <a:cubicBezTo>
                    <a:pt x="805" y="1181"/>
                    <a:pt x="724" y="1175"/>
                    <a:pt x="661" y="1206"/>
                  </a:cubicBezTo>
                  <a:cubicBezTo>
                    <a:pt x="602" y="1234"/>
                    <a:pt x="570" y="1313"/>
                    <a:pt x="598" y="1374"/>
                  </a:cubicBezTo>
                  <a:cubicBezTo>
                    <a:pt x="625" y="1431"/>
                    <a:pt x="701" y="1450"/>
                    <a:pt x="759" y="1457"/>
                  </a:cubicBezTo>
                  <a:cubicBezTo>
                    <a:pt x="829" y="1464"/>
                    <a:pt x="898" y="1450"/>
                    <a:pt x="957" y="1410"/>
                  </a:cubicBezTo>
                  <a:cubicBezTo>
                    <a:pt x="1016" y="1369"/>
                    <a:pt x="1056" y="1305"/>
                    <a:pt x="1080" y="1238"/>
                  </a:cubicBezTo>
                  <a:cubicBezTo>
                    <a:pt x="1106" y="1167"/>
                    <a:pt x="1113" y="1088"/>
                    <a:pt x="1105" y="1013"/>
                  </a:cubicBezTo>
                  <a:cubicBezTo>
                    <a:pt x="1097" y="931"/>
                    <a:pt x="1065" y="855"/>
                    <a:pt x="1022" y="785"/>
                  </a:cubicBezTo>
                  <a:cubicBezTo>
                    <a:pt x="922" y="623"/>
                    <a:pt x="762" y="508"/>
                    <a:pt x="603" y="408"/>
                  </a:cubicBezTo>
                  <a:cubicBezTo>
                    <a:pt x="509" y="348"/>
                    <a:pt x="413" y="290"/>
                    <a:pt x="316" y="233"/>
                  </a:cubicBezTo>
                  <a:cubicBezTo>
                    <a:pt x="208" y="168"/>
                    <a:pt x="102" y="101"/>
                    <a:pt x="16" y="7"/>
                  </a:cubicBezTo>
                  <a:cubicBezTo>
                    <a:pt x="10" y="0"/>
                    <a:pt x="0" y="10"/>
                    <a:pt x="6" y="17"/>
                  </a:cubicBezTo>
                  <a:cubicBezTo>
                    <a:pt x="79" y="97"/>
                    <a:pt x="166" y="158"/>
                    <a:pt x="258" y="214"/>
                  </a:cubicBezTo>
                  <a:cubicBezTo>
                    <a:pt x="346" y="268"/>
                    <a:pt x="434" y="320"/>
                    <a:pt x="522" y="374"/>
                  </a:cubicBezTo>
                  <a:cubicBezTo>
                    <a:pt x="688" y="475"/>
                    <a:pt x="857" y="583"/>
                    <a:pt x="975" y="741"/>
                  </a:cubicBezTo>
                  <a:cubicBezTo>
                    <a:pt x="1028" y="811"/>
                    <a:pt x="1071" y="893"/>
                    <a:pt x="1087" y="980"/>
                  </a:cubicBezTo>
                  <a:cubicBezTo>
                    <a:pt x="1101" y="1057"/>
                    <a:pt x="1096" y="1138"/>
                    <a:pt x="1074" y="1212"/>
                  </a:cubicBezTo>
                  <a:cubicBezTo>
                    <a:pt x="1052" y="1287"/>
                    <a:pt x="1010" y="1356"/>
                    <a:pt x="946" y="1400"/>
                  </a:cubicBezTo>
                  <a:cubicBezTo>
                    <a:pt x="884" y="1443"/>
                    <a:pt x="808" y="1452"/>
                    <a:pt x="735" y="1439"/>
                  </a:cubicBezTo>
                  <a:cubicBezTo>
                    <a:pt x="669" y="1428"/>
                    <a:pt x="591" y="1391"/>
                    <a:pt x="603" y="1311"/>
                  </a:cubicBezTo>
                  <a:cubicBezTo>
                    <a:pt x="616" y="1221"/>
                    <a:pt x="701" y="1195"/>
                    <a:pt x="781" y="1201"/>
                  </a:cubicBezTo>
                  <a:cubicBezTo>
                    <a:pt x="864" y="1207"/>
                    <a:pt x="940" y="1246"/>
                    <a:pt x="997" y="1306"/>
                  </a:cubicBezTo>
                  <a:cubicBezTo>
                    <a:pt x="1054" y="1366"/>
                    <a:pt x="1087" y="1446"/>
                    <a:pt x="1110" y="1525"/>
                  </a:cubicBezTo>
                  <a:cubicBezTo>
                    <a:pt x="1139" y="1620"/>
                    <a:pt x="1152" y="1720"/>
                    <a:pt x="1172" y="1818"/>
                  </a:cubicBezTo>
                  <a:cubicBezTo>
                    <a:pt x="1174" y="1827"/>
                    <a:pt x="1188" y="1823"/>
                    <a:pt x="1186" y="1814"/>
                  </a:cubicBez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pPr defTabSz="914309">
                <a:defRPr/>
              </a:pPr>
              <a:endParaRPr lang="de-DE">
                <a:solidFill>
                  <a:prstClr val="black"/>
                </a:solidFill>
                <a:latin typeface="Calibri"/>
              </a:endParaRPr>
            </a:p>
          </p:txBody>
        </p:sp>
        <p:grpSp>
          <p:nvGrpSpPr>
            <p:cNvPr id="397" name="Gruppieren 212">
              <a:extLst>
                <a:ext uri="{FF2B5EF4-FFF2-40B4-BE49-F238E27FC236}">
                  <a16:creationId xmlns:a16="http://schemas.microsoft.com/office/drawing/2014/main" id="{83F89E57-D607-4C57-94BE-A64659BDA648}"/>
                </a:ext>
              </a:extLst>
            </p:cNvPr>
            <p:cNvGrpSpPr/>
            <p:nvPr/>
          </p:nvGrpSpPr>
          <p:grpSpPr bwMode="gray">
            <a:xfrm rot="20268172">
              <a:off x="10919992" y="4595917"/>
              <a:ext cx="452320" cy="835549"/>
              <a:chOff x="8591966" y="5409691"/>
              <a:chExt cx="1160015" cy="2142839"/>
            </a:xfrm>
          </p:grpSpPr>
          <p:sp>
            <p:nvSpPr>
              <p:cNvPr id="398" name="Freeform 34">
                <a:extLst>
                  <a:ext uri="{FF2B5EF4-FFF2-40B4-BE49-F238E27FC236}">
                    <a16:creationId xmlns:a16="http://schemas.microsoft.com/office/drawing/2014/main" id="{2A4B3122-0E7E-404B-BACE-736E62C7D0CC}"/>
                  </a:ext>
                </a:extLst>
              </p:cNvPr>
              <p:cNvSpPr>
                <a:spLocks/>
              </p:cNvSpPr>
              <p:nvPr/>
            </p:nvSpPr>
            <p:spPr bwMode="gray">
              <a:xfrm>
                <a:off x="8591966" y="5409691"/>
                <a:ext cx="1160015" cy="2142839"/>
              </a:xfrm>
              <a:custGeom>
                <a:avLst/>
                <a:gdLst>
                  <a:gd name="T0" fmla="*/ 628 w 628"/>
                  <a:gd name="T1" fmla="*/ 575 h 1159"/>
                  <a:gd name="T2" fmla="*/ 620 w 628"/>
                  <a:gd name="T3" fmla="*/ 855 h 1159"/>
                  <a:gd name="T4" fmla="*/ 314 w 628"/>
                  <a:gd name="T5" fmla="*/ 1159 h 1159"/>
                  <a:gd name="T6" fmla="*/ 314 w 628"/>
                  <a:gd name="T7" fmla="*/ 1159 h 1159"/>
                  <a:gd name="T8" fmla="*/ 7 w 628"/>
                  <a:gd name="T9" fmla="*/ 855 h 1159"/>
                  <a:gd name="T10" fmla="*/ 0 w 628"/>
                  <a:gd name="T11" fmla="*/ 580 h 1159"/>
                  <a:gd name="T12" fmla="*/ 7 w 628"/>
                  <a:gd name="T13" fmla="*/ 304 h 1159"/>
                  <a:gd name="T14" fmla="*/ 314 w 628"/>
                  <a:gd name="T15" fmla="*/ 0 h 1159"/>
                  <a:gd name="T16" fmla="*/ 314 w 628"/>
                  <a:gd name="T17" fmla="*/ 0 h 1159"/>
                  <a:gd name="T18" fmla="*/ 620 w 628"/>
                  <a:gd name="T19" fmla="*/ 304 h 1159"/>
                  <a:gd name="T20" fmla="*/ 628 w 628"/>
                  <a:gd name="T21" fmla="*/ 575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8" h="1159">
                    <a:moveTo>
                      <a:pt x="628" y="575"/>
                    </a:moveTo>
                    <a:cubicBezTo>
                      <a:pt x="628" y="648"/>
                      <a:pt x="620" y="855"/>
                      <a:pt x="620" y="855"/>
                    </a:cubicBezTo>
                    <a:cubicBezTo>
                      <a:pt x="620" y="1023"/>
                      <a:pt x="483" y="1159"/>
                      <a:pt x="314" y="1159"/>
                    </a:cubicBezTo>
                    <a:cubicBezTo>
                      <a:pt x="314" y="1159"/>
                      <a:pt x="314" y="1159"/>
                      <a:pt x="314" y="1159"/>
                    </a:cubicBezTo>
                    <a:cubicBezTo>
                      <a:pt x="145" y="1159"/>
                      <a:pt x="7" y="1023"/>
                      <a:pt x="7" y="855"/>
                    </a:cubicBezTo>
                    <a:cubicBezTo>
                      <a:pt x="7" y="855"/>
                      <a:pt x="0" y="636"/>
                      <a:pt x="0" y="580"/>
                    </a:cubicBezTo>
                    <a:cubicBezTo>
                      <a:pt x="0" y="524"/>
                      <a:pt x="7" y="304"/>
                      <a:pt x="7" y="304"/>
                    </a:cubicBezTo>
                    <a:cubicBezTo>
                      <a:pt x="7" y="136"/>
                      <a:pt x="145" y="0"/>
                      <a:pt x="314" y="0"/>
                    </a:cubicBezTo>
                    <a:cubicBezTo>
                      <a:pt x="314" y="0"/>
                      <a:pt x="314" y="0"/>
                      <a:pt x="314" y="0"/>
                    </a:cubicBezTo>
                    <a:cubicBezTo>
                      <a:pt x="483" y="0"/>
                      <a:pt x="620" y="136"/>
                      <a:pt x="620" y="304"/>
                    </a:cubicBezTo>
                    <a:cubicBezTo>
                      <a:pt x="620" y="304"/>
                      <a:pt x="628" y="501"/>
                      <a:pt x="628" y="57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de-DE">
                  <a:solidFill>
                    <a:prstClr val="black"/>
                  </a:solidFill>
                  <a:latin typeface="Calibri"/>
                </a:endParaRPr>
              </a:p>
            </p:txBody>
          </p:sp>
          <p:sp>
            <p:nvSpPr>
              <p:cNvPr id="399" name="Oval 35">
                <a:extLst>
                  <a:ext uri="{FF2B5EF4-FFF2-40B4-BE49-F238E27FC236}">
                    <a16:creationId xmlns:a16="http://schemas.microsoft.com/office/drawing/2014/main" id="{715314F8-E779-48F6-A348-53918E14F08E}"/>
                  </a:ext>
                </a:extLst>
              </p:cNvPr>
              <p:cNvSpPr>
                <a:spLocks noChangeArrowheads="1"/>
              </p:cNvSpPr>
              <p:nvPr/>
            </p:nvSpPr>
            <p:spPr bwMode="gray">
              <a:xfrm>
                <a:off x="9114092" y="5738086"/>
                <a:ext cx="118128" cy="115765"/>
              </a:xfrm>
              <a:prstGeom prst="ellipse">
                <a:avLst/>
              </a:pr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defRPr/>
                </a:pPr>
                <a:endParaRPr lang="de-DE">
                  <a:solidFill>
                    <a:prstClr val="black"/>
                  </a:solidFill>
                  <a:latin typeface="Calibri"/>
                </a:endParaRPr>
              </a:p>
            </p:txBody>
          </p:sp>
        </p:grpSp>
      </p:grpSp>
      <p:grpSp>
        <p:nvGrpSpPr>
          <p:cNvPr id="400" name="Gruppieren 135">
            <a:extLst>
              <a:ext uri="{FF2B5EF4-FFF2-40B4-BE49-F238E27FC236}">
                <a16:creationId xmlns:a16="http://schemas.microsoft.com/office/drawing/2014/main" id="{A26F5854-EA69-48D9-AE31-A2E70A744EB0}"/>
              </a:ext>
            </a:extLst>
          </p:cNvPr>
          <p:cNvGrpSpPr/>
          <p:nvPr/>
        </p:nvGrpSpPr>
        <p:grpSpPr bwMode="gray">
          <a:xfrm>
            <a:off x="650715" y="4547030"/>
            <a:ext cx="2107772" cy="888177"/>
            <a:chOff x="930276" y="1903413"/>
            <a:chExt cx="4268788" cy="1514475"/>
          </a:xfrm>
        </p:grpSpPr>
        <p:sp>
          <p:nvSpPr>
            <p:cNvPr id="401" name="Freeform 41">
              <a:extLst>
                <a:ext uri="{FF2B5EF4-FFF2-40B4-BE49-F238E27FC236}">
                  <a16:creationId xmlns:a16="http://schemas.microsoft.com/office/drawing/2014/main" id="{576EB6CA-BF86-420B-91FC-C7EFCA9E14CA}"/>
                </a:ext>
              </a:extLst>
            </p:cNvPr>
            <p:cNvSpPr>
              <a:spLocks/>
            </p:cNvSpPr>
            <p:nvPr/>
          </p:nvSpPr>
          <p:spPr bwMode="gray">
            <a:xfrm>
              <a:off x="930276" y="1960563"/>
              <a:ext cx="4268788" cy="912812"/>
            </a:xfrm>
            <a:custGeom>
              <a:avLst/>
              <a:gdLst>
                <a:gd name="T0" fmla="*/ 2167 w 2167"/>
                <a:gd name="T1" fmla="*/ 20 h 463"/>
                <a:gd name="T2" fmla="*/ 2143 w 2167"/>
                <a:gd name="T3" fmla="*/ 0 h 463"/>
                <a:gd name="T4" fmla="*/ 22 w 2167"/>
                <a:gd name="T5" fmla="*/ 0 h 463"/>
                <a:gd name="T6" fmla="*/ 0 w 2167"/>
                <a:gd name="T7" fmla="*/ 29 h 463"/>
                <a:gd name="T8" fmla="*/ 123 w 2167"/>
                <a:gd name="T9" fmla="*/ 245 h 463"/>
                <a:gd name="T10" fmla="*/ 246 w 2167"/>
                <a:gd name="T11" fmla="*/ 463 h 463"/>
                <a:gd name="T12" fmla="*/ 1910 w 2167"/>
                <a:gd name="T13" fmla="*/ 463 h 463"/>
                <a:gd name="T14" fmla="*/ 2036 w 2167"/>
                <a:gd name="T15" fmla="*/ 245 h 463"/>
                <a:gd name="T16" fmla="*/ 2167 w 2167"/>
                <a:gd name="T17" fmla="*/ 2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7" h="463">
                  <a:moveTo>
                    <a:pt x="2167" y="20"/>
                  </a:moveTo>
                  <a:cubicBezTo>
                    <a:pt x="2167" y="0"/>
                    <a:pt x="2163" y="0"/>
                    <a:pt x="2143" y="0"/>
                  </a:cubicBezTo>
                  <a:cubicBezTo>
                    <a:pt x="22" y="0"/>
                    <a:pt x="22" y="0"/>
                    <a:pt x="22" y="0"/>
                  </a:cubicBezTo>
                  <a:cubicBezTo>
                    <a:pt x="2" y="0"/>
                    <a:pt x="0" y="9"/>
                    <a:pt x="0" y="29"/>
                  </a:cubicBezTo>
                  <a:cubicBezTo>
                    <a:pt x="123" y="245"/>
                    <a:pt x="123" y="245"/>
                    <a:pt x="123" y="245"/>
                  </a:cubicBezTo>
                  <a:cubicBezTo>
                    <a:pt x="246" y="463"/>
                    <a:pt x="246" y="463"/>
                    <a:pt x="246" y="463"/>
                  </a:cubicBezTo>
                  <a:cubicBezTo>
                    <a:pt x="1910" y="463"/>
                    <a:pt x="1910" y="463"/>
                    <a:pt x="1910" y="463"/>
                  </a:cubicBezTo>
                  <a:cubicBezTo>
                    <a:pt x="2036" y="245"/>
                    <a:pt x="2036" y="245"/>
                    <a:pt x="2036" y="245"/>
                  </a:cubicBezTo>
                  <a:lnTo>
                    <a:pt x="2167" y="20"/>
                  </a:lnTo>
                  <a:close/>
                </a:path>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2" name="Freeform 37">
              <a:extLst>
                <a:ext uri="{FF2B5EF4-FFF2-40B4-BE49-F238E27FC236}">
                  <a16:creationId xmlns:a16="http://schemas.microsoft.com/office/drawing/2014/main" id="{269502EB-228D-4820-A138-12116A7BA95A}"/>
                </a:ext>
              </a:extLst>
            </p:cNvPr>
            <p:cNvSpPr>
              <a:spLocks/>
            </p:cNvSpPr>
            <p:nvPr/>
          </p:nvSpPr>
          <p:spPr bwMode="gray">
            <a:xfrm>
              <a:off x="930276" y="1903413"/>
              <a:ext cx="4268788" cy="114300"/>
            </a:xfrm>
            <a:custGeom>
              <a:avLst/>
              <a:gdLst>
                <a:gd name="T0" fmla="*/ 2131 w 2167"/>
                <a:gd name="T1" fmla="*/ 0 h 58"/>
                <a:gd name="T2" fmla="*/ 36 w 2167"/>
                <a:gd name="T3" fmla="*/ 0 h 58"/>
                <a:gd name="T4" fmla="*/ 0 w 2167"/>
                <a:gd name="T5" fmla="*/ 36 h 58"/>
                <a:gd name="T6" fmla="*/ 0 w 2167"/>
                <a:gd name="T7" fmla="*/ 58 h 58"/>
                <a:gd name="T8" fmla="*/ 22 w 2167"/>
                <a:gd name="T9" fmla="*/ 29 h 58"/>
                <a:gd name="T10" fmla="*/ 2143 w 2167"/>
                <a:gd name="T11" fmla="*/ 29 h 58"/>
                <a:gd name="T12" fmla="*/ 2167 w 2167"/>
                <a:gd name="T13" fmla="*/ 49 h 58"/>
                <a:gd name="T14" fmla="*/ 2167 w 2167"/>
                <a:gd name="T15" fmla="*/ 36 h 58"/>
                <a:gd name="T16" fmla="*/ 2131 w 2167"/>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7" h="58">
                  <a:moveTo>
                    <a:pt x="2131" y="0"/>
                  </a:moveTo>
                  <a:cubicBezTo>
                    <a:pt x="36" y="0"/>
                    <a:pt x="36" y="0"/>
                    <a:pt x="36" y="0"/>
                  </a:cubicBezTo>
                  <a:cubicBezTo>
                    <a:pt x="16" y="0"/>
                    <a:pt x="0" y="16"/>
                    <a:pt x="0" y="36"/>
                  </a:cubicBezTo>
                  <a:cubicBezTo>
                    <a:pt x="0" y="58"/>
                    <a:pt x="0" y="58"/>
                    <a:pt x="0" y="58"/>
                  </a:cubicBezTo>
                  <a:cubicBezTo>
                    <a:pt x="0" y="38"/>
                    <a:pt x="2" y="29"/>
                    <a:pt x="22" y="29"/>
                  </a:cubicBezTo>
                  <a:cubicBezTo>
                    <a:pt x="2143" y="29"/>
                    <a:pt x="2143" y="29"/>
                    <a:pt x="2143" y="29"/>
                  </a:cubicBezTo>
                  <a:cubicBezTo>
                    <a:pt x="2163" y="29"/>
                    <a:pt x="2167" y="29"/>
                    <a:pt x="2167" y="49"/>
                  </a:cubicBezTo>
                  <a:cubicBezTo>
                    <a:pt x="2167" y="36"/>
                    <a:pt x="2167" y="36"/>
                    <a:pt x="2167" y="36"/>
                  </a:cubicBezTo>
                  <a:cubicBezTo>
                    <a:pt x="2167" y="16"/>
                    <a:pt x="2151" y="0"/>
                    <a:pt x="2131"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3" name="Freeform 38">
              <a:extLst>
                <a:ext uri="{FF2B5EF4-FFF2-40B4-BE49-F238E27FC236}">
                  <a16:creationId xmlns:a16="http://schemas.microsoft.com/office/drawing/2014/main" id="{0CC48434-214C-4869-9F68-AE978B013C74}"/>
                </a:ext>
              </a:extLst>
            </p:cNvPr>
            <p:cNvSpPr>
              <a:spLocks/>
            </p:cNvSpPr>
            <p:nvPr/>
          </p:nvSpPr>
          <p:spPr bwMode="gray">
            <a:xfrm>
              <a:off x="1273176" y="2139950"/>
              <a:ext cx="3557588" cy="615950"/>
            </a:xfrm>
            <a:custGeom>
              <a:avLst/>
              <a:gdLst>
                <a:gd name="T0" fmla="*/ 2053 w 2241"/>
                <a:gd name="T1" fmla="*/ 388 h 388"/>
                <a:gd name="T2" fmla="*/ 203 w 2241"/>
                <a:gd name="T3" fmla="*/ 388 h 388"/>
                <a:gd name="T4" fmla="*/ 0 w 2241"/>
                <a:gd name="T5" fmla="*/ 0 h 388"/>
                <a:gd name="T6" fmla="*/ 2241 w 2241"/>
                <a:gd name="T7" fmla="*/ 0 h 388"/>
                <a:gd name="T8" fmla="*/ 2053 w 2241"/>
                <a:gd name="T9" fmla="*/ 388 h 388"/>
              </a:gdLst>
              <a:ahLst/>
              <a:cxnLst>
                <a:cxn ang="0">
                  <a:pos x="T0" y="T1"/>
                </a:cxn>
                <a:cxn ang="0">
                  <a:pos x="T2" y="T3"/>
                </a:cxn>
                <a:cxn ang="0">
                  <a:pos x="T4" y="T5"/>
                </a:cxn>
                <a:cxn ang="0">
                  <a:pos x="T6" y="T7"/>
                </a:cxn>
                <a:cxn ang="0">
                  <a:pos x="T8" y="T9"/>
                </a:cxn>
              </a:cxnLst>
              <a:rect l="0" t="0" r="r" b="b"/>
              <a:pathLst>
                <a:path w="2241" h="388">
                  <a:moveTo>
                    <a:pt x="2053" y="388"/>
                  </a:moveTo>
                  <a:lnTo>
                    <a:pt x="203" y="388"/>
                  </a:lnTo>
                  <a:lnTo>
                    <a:pt x="0" y="0"/>
                  </a:lnTo>
                  <a:lnTo>
                    <a:pt x="2241" y="0"/>
                  </a:lnTo>
                  <a:lnTo>
                    <a:pt x="2053" y="388"/>
                  </a:lnTo>
                  <a:close/>
                </a:path>
              </a:pathLst>
            </a:custGeom>
            <a:noFill/>
            <a:ln w="7938" cap="flat">
              <a:solidFill>
                <a:srgbClr val="7A303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4" name="Freeform 39">
              <a:extLst>
                <a:ext uri="{FF2B5EF4-FFF2-40B4-BE49-F238E27FC236}">
                  <a16:creationId xmlns:a16="http://schemas.microsoft.com/office/drawing/2014/main" id="{6D89FBC2-71D5-4447-AEAE-7CDBFDFA460D}"/>
                </a:ext>
              </a:extLst>
            </p:cNvPr>
            <p:cNvSpPr>
              <a:spLocks/>
            </p:cNvSpPr>
            <p:nvPr/>
          </p:nvSpPr>
          <p:spPr bwMode="gray">
            <a:xfrm>
              <a:off x="1116013" y="2070100"/>
              <a:ext cx="3892550" cy="755650"/>
            </a:xfrm>
            <a:custGeom>
              <a:avLst/>
              <a:gdLst>
                <a:gd name="T0" fmla="*/ 2194 w 2452"/>
                <a:gd name="T1" fmla="*/ 476 h 476"/>
                <a:gd name="T2" fmla="*/ 260 w 2452"/>
                <a:gd name="T3" fmla="*/ 476 h 476"/>
                <a:gd name="T4" fmla="*/ 0 w 2452"/>
                <a:gd name="T5" fmla="*/ 0 h 476"/>
                <a:gd name="T6" fmla="*/ 2452 w 2452"/>
                <a:gd name="T7" fmla="*/ 0 h 476"/>
                <a:gd name="T8" fmla="*/ 2194 w 2452"/>
                <a:gd name="T9" fmla="*/ 476 h 476"/>
              </a:gdLst>
              <a:ahLst/>
              <a:cxnLst>
                <a:cxn ang="0">
                  <a:pos x="T0" y="T1"/>
                </a:cxn>
                <a:cxn ang="0">
                  <a:pos x="T2" y="T3"/>
                </a:cxn>
                <a:cxn ang="0">
                  <a:pos x="T4" y="T5"/>
                </a:cxn>
                <a:cxn ang="0">
                  <a:pos x="T6" y="T7"/>
                </a:cxn>
                <a:cxn ang="0">
                  <a:pos x="T8" y="T9"/>
                </a:cxn>
              </a:cxnLst>
              <a:rect l="0" t="0" r="r" b="b"/>
              <a:pathLst>
                <a:path w="2452" h="476">
                  <a:moveTo>
                    <a:pt x="2194" y="476"/>
                  </a:moveTo>
                  <a:lnTo>
                    <a:pt x="260" y="476"/>
                  </a:lnTo>
                  <a:lnTo>
                    <a:pt x="0" y="0"/>
                  </a:lnTo>
                  <a:lnTo>
                    <a:pt x="2452" y="0"/>
                  </a:lnTo>
                  <a:lnTo>
                    <a:pt x="2194" y="476"/>
                  </a:lnTo>
                  <a:close/>
                </a:path>
              </a:pathLst>
            </a:custGeom>
            <a:solidFill>
              <a:srgbClr val="3498DB">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5" name="Freeform 42">
              <a:extLst>
                <a:ext uri="{FF2B5EF4-FFF2-40B4-BE49-F238E27FC236}">
                  <a16:creationId xmlns:a16="http://schemas.microsoft.com/office/drawing/2014/main" id="{0FC38ABD-D88A-419D-874A-5BD0CF4B9D41}"/>
                </a:ext>
              </a:extLst>
            </p:cNvPr>
            <p:cNvSpPr>
              <a:spLocks/>
            </p:cNvSpPr>
            <p:nvPr/>
          </p:nvSpPr>
          <p:spPr bwMode="gray">
            <a:xfrm>
              <a:off x="1433513" y="2224088"/>
              <a:ext cx="439738" cy="196850"/>
            </a:xfrm>
            <a:custGeom>
              <a:avLst/>
              <a:gdLst>
                <a:gd name="T0" fmla="*/ 277 w 277"/>
                <a:gd name="T1" fmla="*/ 124 h 124"/>
                <a:gd name="T2" fmla="*/ 69 w 277"/>
                <a:gd name="T3" fmla="*/ 124 h 124"/>
                <a:gd name="T4" fmla="*/ 0 w 277"/>
                <a:gd name="T5" fmla="*/ 0 h 124"/>
                <a:gd name="T6" fmla="*/ 231 w 277"/>
                <a:gd name="T7" fmla="*/ 0 h 124"/>
                <a:gd name="T8" fmla="*/ 277 w 277"/>
                <a:gd name="T9" fmla="*/ 124 h 124"/>
              </a:gdLst>
              <a:ahLst/>
              <a:cxnLst>
                <a:cxn ang="0">
                  <a:pos x="T0" y="T1"/>
                </a:cxn>
                <a:cxn ang="0">
                  <a:pos x="T2" y="T3"/>
                </a:cxn>
                <a:cxn ang="0">
                  <a:pos x="T4" y="T5"/>
                </a:cxn>
                <a:cxn ang="0">
                  <a:pos x="T6" y="T7"/>
                </a:cxn>
                <a:cxn ang="0">
                  <a:pos x="T8" y="T9"/>
                </a:cxn>
              </a:cxnLst>
              <a:rect l="0" t="0" r="r" b="b"/>
              <a:pathLst>
                <a:path w="277" h="124">
                  <a:moveTo>
                    <a:pt x="277" y="124"/>
                  </a:moveTo>
                  <a:lnTo>
                    <a:pt x="69" y="124"/>
                  </a:lnTo>
                  <a:lnTo>
                    <a:pt x="0" y="0"/>
                  </a:lnTo>
                  <a:lnTo>
                    <a:pt x="231" y="0"/>
                  </a:lnTo>
                  <a:lnTo>
                    <a:pt x="277" y="124"/>
                  </a:lnTo>
                  <a:close/>
                </a:path>
              </a:pathLst>
            </a:custGeom>
            <a:solidFill>
              <a:srgbClr val="3498DB">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6" name="Freeform 43">
              <a:extLst>
                <a:ext uri="{FF2B5EF4-FFF2-40B4-BE49-F238E27FC236}">
                  <a16:creationId xmlns:a16="http://schemas.microsoft.com/office/drawing/2014/main" id="{149DD7DE-AC1F-49E8-B31B-1F9F12736432}"/>
                </a:ext>
              </a:extLst>
            </p:cNvPr>
            <p:cNvSpPr>
              <a:spLocks/>
            </p:cNvSpPr>
            <p:nvPr/>
          </p:nvSpPr>
          <p:spPr bwMode="gray">
            <a:xfrm>
              <a:off x="4144963" y="2224088"/>
              <a:ext cx="531813" cy="463550"/>
            </a:xfrm>
            <a:custGeom>
              <a:avLst/>
              <a:gdLst>
                <a:gd name="T0" fmla="*/ 0 w 335"/>
                <a:gd name="T1" fmla="*/ 292 h 292"/>
                <a:gd name="T2" fmla="*/ 195 w 335"/>
                <a:gd name="T3" fmla="*/ 292 h 292"/>
                <a:gd name="T4" fmla="*/ 335 w 335"/>
                <a:gd name="T5" fmla="*/ 0 h 292"/>
                <a:gd name="T6" fmla="*/ 118 w 335"/>
                <a:gd name="T7" fmla="*/ 0 h 292"/>
                <a:gd name="T8" fmla="*/ 0 w 335"/>
                <a:gd name="T9" fmla="*/ 292 h 292"/>
              </a:gdLst>
              <a:ahLst/>
              <a:cxnLst>
                <a:cxn ang="0">
                  <a:pos x="T0" y="T1"/>
                </a:cxn>
                <a:cxn ang="0">
                  <a:pos x="T2" y="T3"/>
                </a:cxn>
                <a:cxn ang="0">
                  <a:pos x="T4" y="T5"/>
                </a:cxn>
                <a:cxn ang="0">
                  <a:pos x="T6" y="T7"/>
                </a:cxn>
                <a:cxn ang="0">
                  <a:pos x="T8" y="T9"/>
                </a:cxn>
              </a:cxnLst>
              <a:rect l="0" t="0" r="r" b="b"/>
              <a:pathLst>
                <a:path w="335" h="292">
                  <a:moveTo>
                    <a:pt x="0" y="292"/>
                  </a:moveTo>
                  <a:lnTo>
                    <a:pt x="195" y="292"/>
                  </a:lnTo>
                  <a:lnTo>
                    <a:pt x="335" y="0"/>
                  </a:lnTo>
                  <a:lnTo>
                    <a:pt x="118" y="0"/>
                  </a:lnTo>
                  <a:lnTo>
                    <a:pt x="0" y="292"/>
                  </a:lnTo>
                  <a:close/>
                </a:path>
              </a:pathLst>
            </a:custGeom>
            <a:solidFill>
              <a:srgbClr val="3498DB">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7" name="Freeform 44">
              <a:extLst>
                <a:ext uri="{FF2B5EF4-FFF2-40B4-BE49-F238E27FC236}">
                  <a16:creationId xmlns:a16="http://schemas.microsoft.com/office/drawing/2014/main" id="{5ED6257D-1E23-477B-A69B-D9C707F95B18}"/>
                </a:ext>
              </a:extLst>
            </p:cNvPr>
            <p:cNvSpPr>
              <a:spLocks/>
            </p:cNvSpPr>
            <p:nvPr/>
          </p:nvSpPr>
          <p:spPr bwMode="gray">
            <a:xfrm>
              <a:off x="1924051" y="2224088"/>
              <a:ext cx="2281238" cy="57150"/>
            </a:xfrm>
            <a:custGeom>
              <a:avLst/>
              <a:gdLst>
                <a:gd name="T0" fmla="*/ 1422 w 1437"/>
                <a:gd name="T1" fmla="*/ 36 h 36"/>
                <a:gd name="T2" fmla="*/ 15 w 1437"/>
                <a:gd name="T3" fmla="*/ 36 h 36"/>
                <a:gd name="T4" fmla="*/ 0 w 1437"/>
                <a:gd name="T5" fmla="*/ 0 h 36"/>
                <a:gd name="T6" fmla="*/ 1437 w 1437"/>
                <a:gd name="T7" fmla="*/ 0 h 36"/>
                <a:gd name="T8" fmla="*/ 1422 w 1437"/>
                <a:gd name="T9" fmla="*/ 36 h 36"/>
              </a:gdLst>
              <a:ahLst/>
              <a:cxnLst>
                <a:cxn ang="0">
                  <a:pos x="T0" y="T1"/>
                </a:cxn>
                <a:cxn ang="0">
                  <a:pos x="T2" y="T3"/>
                </a:cxn>
                <a:cxn ang="0">
                  <a:pos x="T4" y="T5"/>
                </a:cxn>
                <a:cxn ang="0">
                  <a:pos x="T6" y="T7"/>
                </a:cxn>
                <a:cxn ang="0">
                  <a:pos x="T8" y="T9"/>
                </a:cxn>
              </a:cxnLst>
              <a:rect l="0" t="0" r="r" b="b"/>
              <a:pathLst>
                <a:path w="1437" h="36">
                  <a:moveTo>
                    <a:pt x="1422" y="36"/>
                  </a:moveTo>
                  <a:lnTo>
                    <a:pt x="15" y="36"/>
                  </a:lnTo>
                  <a:lnTo>
                    <a:pt x="0" y="0"/>
                  </a:lnTo>
                  <a:lnTo>
                    <a:pt x="1437" y="0"/>
                  </a:lnTo>
                  <a:lnTo>
                    <a:pt x="1422" y="36"/>
                  </a:lnTo>
                  <a:close/>
                </a:path>
              </a:pathLst>
            </a:custGeom>
            <a:solidFill>
              <a:srgbClr val="3498DB">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8" name="Freeform 45">
              <a:extLst>
                <a:ext uri="{FF2B5EF4-FFF2-40B4-BE49-F238E27FC236}">
                  <a16:creationId xmlns:a16="http://schemas.microsoft.com/office/drawing/2014/main" id="{DE6CC509-B808-4706-9FA2-F136267CBA63}"/>
                </a:ext>
              </a:extLst>
            </p:cNvPr>
            <p:cNvSpPr>
              <a:spLocks/>
            </p:cNvSpPr>
            <p:nvPr/>
          </p:nvSpPr>
          <p:spPr bwMode="gray">
            <a:xfrm>
              <a:off x="1976438" y="2352675"/>
              <a:ext cx="2176463" cy="68262"/>
            </a:xfrm>
            <a:custGeom>
              <a:avLst/>
              <a:gdLst>
                <a:gd name="T0" fmla="*/ 1353 w 1371"/>
                <a:gd name="T1" fmla="*/ 43 h 43"/>
                <a:gd name="T2" fmla="*/ 17 w 1371"/>
                <a:gd name="T3" fmla="*/ 43 h 43"/>
                <a:gd name="T4" fmla="*/ 0 w 1371"/>
                <a:gd name="T5" fmla="*/ 0 h 43"/>
                <a:gd name="T6" fmla="*/ 1371 w 1371"/>
                <a:gd name="T7" fmla="*/ 0 h 43"/>
                <a:gd name="T8" fmla="*/ 1353 w 1371"/>
                <a:gd name="T9" fmla="*/ 43 h 43"/>
              </a:gdLst>
              <a:ahLst/>
              <a:cxnLst>
                <a:cxn ang="0">
                  <a:pos x="T0" y="T1"/>
                </a:cxn>
                <a:cxn ang="0">
                  <a:pos x="T2" y="T3"/>
                </a:cxn>
                <a:cxn ang="0">
                  <a:pos x="T4" y="T5"/>
                </a:cxn>
                <a:cxn ang="0">
                  <a:pos x="T6" y="T7"/>
                </a:cxn>
                <a:cxn ang="0">
                  <a:pos x="T8" y="T9"/>
                </a:cxn>
              </a:cxnLst>
              <a:rect l="0" t="0" r="r" b="b"/>
              <a:pathLst>
                <a:path w="1371" h="43">
                  <a:moveTo>
                    <a:pt x="1353" y="43"/>
                  </a:moveTo>
                  <a:lnTo>
                    <a:pt x="17" y="43"/>
                  </a:lnTo>
                  <a:lnTo>
                    <a:pt x="0" y="0"/>
                  </a:lnTo>
                  <a:lnTo>
                    <a:pt x="1371" y="0"/>
                  </a:lnTo>
                  <a:lnTo>
                    <a:pt x="1353" y="43"/>
                  </a:lnTo>
                  <a:close/>
                </a:path>
              </a:pathLst>
            </a:custGeom>
            <a:solidFill>
              <a:srgbClr val="3498DB">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9" name="Freeform 46">
              <a:extLst>
                <a:ext uri="{FF2B5EF4-FFF2-40B4-BE49-F238E27FC236}">
                  <a16:creationId xmlns:a16="http://schemas.microsoft.com/office/drawing/2014/main" id="{BB2CEF1B-FD3A-4614-A25F-30D996F06BD3}"/>
                </a:ext>
              </a:extLst>
            </p:cNvPr>
            <p:cNvSpPr>
              <a:spLocks/>
            </p:cNvSpPr>
            <p:nvPr/>
          </p:nvSpPr>
          <p:spPr bwMode="gray">
            <a:xfrm>
              <a:off x="1577976" y="2495550"/>
              <a:ext cx="2509838" cy="65087"/>
            </a:xfrm>
            <a:custGeom>
              <a:avLst/>
              <a:gdLst>
                <a:gd name="T0" fmla="*/ 1564 w 1581"/>
                <a:gd name="T1" fmla="*/ 41 h 41"/>
                <a:gd name="T2" fmla="*/ 19 w 1581"/>
                <a:gd name="T3" fmla="*/ 41 h 41"/>
                <a:gd name="T4" fmla="*/ 0 w 1581"/>
                <a:gd name="T5" fmla="*/ 0 h 41"/>
                <a:gd name="T6" fmla="*/ 1581 w 1581"/>
                <a:gd name="T7" fmla="*/ 0 h 41"/>
                <a:gd name="T8" fmla="*/ 1564 w 1581"/>
                <a:gd name="T9" fmla="*/ 41 h 41"/>
              </a:gdLst>
              <a:ahLst/>
              <a:cxnLst>
                <a:cxn ang="0">
                  <a:pos x="T0" y="T1"/>
                </a:cxn>
                <a:cxn ang="0">
                  <a:pos x="T2" y="T3"/>
                </a:cxn>
                <a:cxn ang="0">
                  <a:pos x="T4" y="T5"/>
                </a:cxn>
                <a:cxn ang="0">
                  <a:pos x="T6" y="T7"/>
                </a:cxn>
                <a:cxn ang="0">
                  <a:pos x="T8" y="T9"/>
                </a:cxn>
              </a:cxnLst>
              <a:rect l="0" t="0" r="r" b="b"/>
              <a:pathLst>
                <a:path w="1581" h="41">
                  <a:moveTo>
                    <a:pt x="1564" y="41"/>
                  </a:moveTo>
                  <a:lnTo>
                    <a:pt x="19" y="41"/>
                  </a:lnTo>
                  <a:lnTo>
                    <a:pt x="0" y="0"/>
                  </a:lnTo>
                  <a:lnTo>
                    <a:pt x="1581" y="0"/>
                  </a:lnTo>
                  <a:lnTo>
                    <a:pt x="1564" y="41"/>
                  </a:lnTo>
                  <a:close/>
                </a:path>
              </a:pathLst>
            </a:custGeom>
            <a:solidFill>
              <a:srgbClr val="3498DB">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0" name="Freeform 47">
              <a:extLst>
                <a:ext uri="{FF2B5EF4-FFF2-40B4-BE49-F238E27FC236}">
                  <a16:creationId xmlns:a16="http://schemas.microsoft.com/office/drawing/2014/main" id="{46192701-305F-42BA-8B37-F7A401284B8B}"/>
                </a:ext>
              </a:extLst>
            </p:cNvPr>
            <p:cNvSpPr>
              <a:spLocks/>
            </p:cNvSpPr>
            <p:nvPr/>
          </p:nvSpPr>
          <p:spPr bwMode="gray">
            <a:xfrm>
              <a:off x="1633538" y="2627313"/>
              <a:ext cx="2406650" cy="60325"/>
            </a:xfrm>
            <a:custGeom>
              <a:avLst/>
              <a:gdLst>
                <a:gd name="T0" fmla="*/ 1499 w 1516"/>
                <a:gd name="T1" fmla="*/ 38 h 38"/>
                <a:gd name="T2" fmla="*/ 18 w 1516"/>
                <a:gd name="T3" fmla="*/ 38 h 38"/>
                <a:gd name="T4" fmla="*/ 0 w 1516"/>
                <a:gd name="T5" fmla="*/ 0 h 38"/>
                <a:gd name="T6" fmla="*/ 1516 w 1516"/>
                <a:gd name="T7" fmla="*/ 0 h 38"/>
                <a:gd name="T8" fmla="*/ 1499 w 1516"/>
                <a:gd name="T9" fmla="*/ 38 h 38"/>
              </a:gdLst>
              <a:ahLst/>
              <a:cxnLst>
                <a:cxn ang="0">
                  <a:pos x="T0" y="T1"/>
                </a:cxn>
                <a:cxn ang="0">
                  <a:pos x="T2" y="T3"/>
                </a:cxn>
                <a:cxn ang="0">
                  <a:pos x="T4" y="T5"/>
                </a:cxn>
                <a:cxn ang="0">
                  <a:pos x="T6" y="T7"/>
                </a:cxn>
                <a:cxn ang="0">
                  <a:pos x="T8" y="T9"/>
                </a:cxn>
              </a:cxnLst>
              <a:rect l="0" t="0" r="r" b="b"/>
              <a:pathLst>
                <a:path w="1516" h="38">
                  <a:moveTo>
                    <a:pt x="1499" y="38"/>
                  </a:moveTo>
                  <a:lnTo>
                    <a:pt x="18" y="38"/>
                  </a:lnTo>
                  <a:lnTo>
                    <a:pt x="0" y="0"/>
                  </a:lnTo>
                  <a:lnTo>
                    <a:pt x="1516" y="0"/>
                  </a:lnTo>
                  <a:lnTo>
                    <a:pt x="1499" y="38"/>
                  </a:lnTo>
                  <a:close/>
                </a:path>
              </a:pathLst>
            </a:custGeom>
            <a:solidFill>
              <a:srgbClr val="3498DB">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1" name="Freeform 48">
              <a:extLst>
                <a:ext uri="{FF2B5EF4-FFF2-40B4-BE49-F238E27FC236}">
                  <a16:creationId xmlns:a16="http://schemas.microsoft.com/office/drawing/2014/main" id="{53CBB1C0-6BD1-4CF9-B6FA-2EDECD642308}"/>
                </a:ext>
              </a:extLst>
            </p:cNvPr>
            <p:cNvSpPr>
              <a:spLocks/>
            </p:cNvSpPr>
            <p:nvPr/>
          </p:nvSpPr>
          <p:spPr bwMode="gray">
            <a:xfrm>
              <a:off x="2565401" y="2924175"/>
              <a:ext cx="1028700" cy="493712"/>
            </a:xfrm>
            <a:custGeom>
              <a:avLst/>
              <a:gdLst>
                <a:gd name="T0" fmla="*/ 506 w 522"/>
                <a:gd name="T1" fmla="*/ 36 h 250"/>
                <a:gd name="T2" fmla="*/ 469 w 522"/>
                <a:gd name="T3" fmla="*/ 0 h 250"/>
                <a:gd name="T4" fmla="*/ 37 w 522"/>
                <a:gd name="T5" fmla="*/ 0 h 250"/>
                <a:gd name="T6" fmla="*/ 0 w 522"/>
                <a:gd name="T7" fmla="*/ 36 h 250"/>
                <a:gd name="T8" fmla="*/ 222 w 522"/>
                <a:gd name="T9" fmla="*/ 250 h 250"/>
                <a:gd name="T10" fmla="*/ 469 w 522"/>
                <a:gd name="T11" fmla="*/ 250 h 250"/>
                <a:gd name="T12" fmla="*/ 522 w 522"/>
                <a:gd name="T13" fmla="*/ 206 h 250"/>
                <a:gd name="T14" fmla="*/ 506 w 522"/>
                <a:gd name="T15" fmla="*/ 36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2" h="250">
                  <a:moveTo>
                    <a:pt x="506" y="36"/>
                  </a:moveTo>
                  <a:cubicBezTo>
                    <a:pt x="506" y="16"/>
                    <a:pt x="490" y="0"/>
                    <a:pt x="469" y="0"/>
                  </a:cubicBezTo>
                  <a:cubicBezTo>
                    <a:pt x="37" y="0"/>
                    <a:pt x="37" y="0"/>
                    <a:pt x="37" y="0"/>
                  </a:cubicBezTo>
                  <a:cubicBezTo>
                    <a:pt x="16" y="0"/>
                    <a:pt x="0" y="16"/>
                    <a:pt x="0" y="36"/>
                  </a:cubicBezTo>
                  <a:cubicBezTo>
                    <a:pt x="222" y="250"/>
                    <a:pt x="222" y="250"/>
                    <a:pt x="222" y="250"/>
                  </a:cubicBezTo>
                  <a:cubicBezTo>
                    <a:pt x="469" y="250"/>
                    <a:pt x="469" y="250"/>
                    <a:pt x="469" y="250"/>
                  </a:cubicBezTo>
                  <a:cubicBezTo>
                    <a:pt x="490" y="250"/>
                    <a:pt x="522" y="225"/>
                    <a:pt x="522" y="206"/>
                  </a:cubicBezTo>
                  <a:lnTo>
                    <a:pt x="506" y="36"/>
                  </a:lnTo>
                  <a:close/>
                </a:path>
              </a:pathLst>
            </a:custGeom>
            <a:solidFill>
              <a:srgbClr val="D9D9D9"/>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2" name="Freeform 49">
              <a:extLst>
                <a:ext uri="{FF2B5EF4-FFF2-40B4-BE49-F238E27FC236}">
                  <a16:creationId xmlns:a16="http://schemas.microsoft.com/office/drawing/2014/main" id="{DC327B9C-DCE8-44BC-90AB-0DEB72740F92}"/>
                </a:ext>
              </a:extLst>
            </p:cNvPr>
            <p:cNvSpPr>
              <a:spLocks/>
            </p:cNvSpPr>
            <p:nvPr/>
          </p:nvSpPr>
          <p:spPr bwMode="gray">
            <a:xfrm>
              <a:off x="2536826" y="2992437"/>
              <a:ext cx="515144" cy="425451"/>
            </a:xfrm>
            <a:custGeom>
              <a:avLst/>
              <a:gdLst>
                <a:gd name="T0" fmla="*/ 0 w 236"/>
                <a:gd name="T1" fmla="*/ 174 h 214"/>
                <a:gd name="T2" fmla="*/ 51 w 236"/>
                <a:gd name="T3" fmla="*/ 214 h 214"/>
                <a:gd name="T4" fmla="*/ 236 w 236"/>
                <a:gd name="T5" fmla="*/ 214 h 214"/>
                <a:gd name="T6" fmla="*/ 14 w 236"/>
                <a:gd name="T7" fmla="*/ 0 h 214"/>
                <a:gd name="T8" fmla="*/ 0 w 236"/>
                <a:gd name="T9" fmla="*/ 174 h 214"/>
              </a:gdLst>
              <a:ahLst/>
              <a:cxnLst>
                <a:cxn ang="0">
                  <a:pos x="T0" y="T1"/>
                </a:cxn>
                <a:cxn ang="0">
                  <a:pos x="T2" y="T3"/>
                </a:cxn>
                <a:cxn ang="0">
                  <a:pos x="T4" y="T5"/>
                </a:cxn>
                <a:cxn ang="0">
                  <a:pos x="T6" y="T7"/>
                </a:cxn>
                <a:cxn ang="0">
                  <a:pos x="T8" y="T9"/>
                </a:cxn>
              </a:cxnLst>
              <a:rect l="0" t="0" r="r" b="b"/>
              <a:pathLst>
                <a:path w="236" h="214">
                  <a:moveTo>
                    <a:pt x="0" y="174"/>
                  </a:moveTo>
                  <a:cubicBezTo>
                    <a:pt x="0" y="194"/>
                    <a:pt x="30" y="214"/>
                    <a:pt x="51" y="214"/>
                  </a:cubicBezTo>
                  <a:cubicBezTo>
                    <a:pt x="236" y="214"/>
                    <a:pt x="236" y="214"/>
                    <a:pt x="236" y="214"/>
                  </a:cubicBezTo>
                  <a:cubicBezTo>
                    <a:pt x="14" y="0"/>
                    <a:pt x="14" y="0"/>
                    <a:pt x="14" y="0"/>
                  </a:cubicBezTo>
                  <a:lnTo>
                    <a:pt x="0" y="174"/>
                  </a:lnTo>
                  <a:close/>
                </a:path>
              </a:pathLst>
            </a:custGeom>
            <a:solidFill>
              <a:srgbClr val="D9D9D9"/>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3" name="Freeform 40">
              <a:extLst>
                <a:ext uri="{FF2B5EF4-FFF2-40B4-BE49-F238E27FC236}">
                  <a16:creationId xmlns:a16="http://schemas.microsoft.com/office/drawing/2014/main" id="{6CF24803-63A1-4CBB-BB8A-E6527C0AA606}"/>
                </a:ext>
              </a:extLst>
            </p:cNvPr>
            <p:cNvSpPr>
              <a:spLocks/>
            </p:cNvSpPr>
            <p:nvPr/>
          </p:nvSpPr>
          <p:spPr bwMode="gray">
            <a:xfrm>
              <a:off x="1414463" y="2873375"/>
              <a:ext cx="3278188" cy="119062"/>
            </a:xfrm>
            <a:custGeom>
              <a:avLst/>
              <a:gdLst>
                <a:gd name="T0" fmla="*/ 14 w 1664"/>
                <a:gd name="T1" fmla="*/ 23 h 60"/>
                <a:gd name="T2" fmla="*/ 67 w 1664"/>
                <a:gd name="T3" fmla="*/ 60 h 60"/>
                <a:gd name="T4" fmla="*/ 1605 w 1664"/>
                <a:gd name="T5" fmla="*/ 60 h 60"/>
                <a:gd name="T6" fmla="*/ 1650 w 1664"/>
                <a:gd name="T7" fmla="*/ 23 h 60"/>
                <a:gd name="T8" fmla="*/ 1664 w 1664"/>
                <a:gd name="T9" fmla="*/ 0 h 60"/>
                <a:gd name="T10" fmla="*/ 0 w 1664"/>
                <a:gd name="T11" fmla="*/ 0 h 60"/>
                <a:gd name="T12" fmla="*/ 14 w 1664"/>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1664" h="60">
                  <a:moveTo>
                    <a:pt x="14" y="23"/>
                  </a:moveTo>
                  <a:cubicBezTo>
                    <a:pt x="26" y="45"/>
                    <a:pt x="40" y="60"/>
                    <a:pt x="67" y="60"/>
                  </a:cubicBezTo>
                  <a:cubicBezTo>
                    <a:pt x="1605" y="60"/>
                    <a:pt x="1605" y="60"/>
                    <a:pt x="1605" y="60"/>
                  </a:cubicBezTo>
                  <a:cubicBezTo>
                    <a:pt x="1625" y="60"/>
                    <a:pt x="1633" y="51"/>
                    <a:pt x="1650" y="23"/>
                  </a:cubicBezTo>
                  <a:cubicBezTo>
                    <a:pt x="1664" y="0"/>
                    <a:pt x="1664" y="0"/>
                    <a:pt x="1664" y="0"/>
                  </a:cubicBezTo>
                  <a:cubicBezTo>
                    <a:pt x="0" y="0"/>
                    <a:pt x="0" y="0"/>
                    <a:pt x="0" y="0"/>
                  </a:cubicBezTo>
                  <a:lnTo>
                    <a:pt x="14" y="2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14" name="Gruppieren 149">
            <a:extLst>
              <a:ext uri="{FF2B5EF4-FFF2-40B4-BE49-F238E27FC236}">
                <a16:creationId xmlns:a16="http://schemas.microsoft.com/office/drawing/2014/main" id="{1193CC8B-FB0F-4F24-94AA-AA85983CAC0A}"/>
              </a:ext>
            </a:extLst>
          </p:cNvPr>
          <p:cNvGrpSpPr/>
          <p:nvPr/>
        </p:nvGrpSpPr>
        <p:grpSpPr bwMode="gray">
          <a:xfrm>
            <a:off x="1160851" y="5855917"/>
            <a:ext cx="1077161" cy="360940"/>
            <a:chOff x="3853499" y="5136088"/>
            <a:chExt cx="2438400" cy="1027112"/>
          </a:xfrm>
        </p:grpSpPr>
        <p:sp>
          <p:nvSpPr>
            <p:cNvPr id="415" name="Rectangle 44">
              <a:extLst>
                <a:ext uri="{FF2B5EF4-FFF2-40B4-BE49-F238E27FC236}">
                  <a16:creationId xmlns:a16="http://schemas.microsoft.com/office/drawing/2014/main" id="{0F6A9ECF-19A4-4177-8D81-2971AAEBF438}"/>
                </a:ext>
              </a:extLst>
            </p:cNvPr>
            <p:cNvSpPr>
              <a:spLocks noChangeArrowheads="1"/>
            </p:cNvSpPr>
            <p:nvPr/>
          </p:nvSpPr>
          <p:spPr bwMode="gray">
            <a:xfrm>
              <a:off x="3853499" y="5136088"/>
              <a:ext cx="2438400" cy="1027112"/>
            </a:xfrm>
            <a:prstGeom prst="rect">
              <a:avLst/>
            </a:prstGeom>
            <a:solidFill>
              <a:srgbClr val="BFBFBF"/>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16" name="Freeform 46">
              <a:extLst>
                <a:ext uri="{FF2B5EF4-FFF2-40B4-BE49-F238E27FC236}">
                  <a16:creationId xmlns:a16="http://schemas.microsoft.com/office/drawing/2014/main" id="{BF92B8F5-0F37-48FD-9AB3-007883D8206C}"/>
                </a:ext>
              </a:extLst>
            </p:cNvPr>
            <p:cNvSpPr>
              <a:spLocks/>
            </p:cNvSpPr>
            <p:nvPr/>
          </p:nvSpPr>
          <p:spPr bwMode="gray">
            <a:xfrm>
              <a:off x="3943987" y="5226575"/>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17" name="Freeform 47">
              <a:extLst>
                <a:ext uri="{FF2B5EF4-FFF2-40B4-BE49-F238E27FC236}">
                  <a16:creationId xmlns:a16="http://schemas.microsoft.com/office/drawing/2014/main" id="{E4AA930F-C0EE-4B65-B0BF-892884C7A707}"/>
                </a:ext>
              </a:extLst>
            </p:cNvPr>
            <p:cNvSpPr>
              <a:spLocks/>
            </p:cNvSpPr>
            <p:nvPr/>
          </p:nvSpPr>
          <p:spPr bwMode="gray">
            <a:xfrm>
              <a:off x="4667887" y="5934600"/>
              <a:ext cx="809625" cy="146050"/>
            </a:xfrm>
            <a:custGeom>
              <a:avLst/>
              <a:gdLst>
                <a:gd name="T0" fmla="*/ 216 w 216"/>
                <a:gd name="T1" fmla="*/ 35 h 39"/>
                <a:gd name="T2" fmla="*/ 212 w 216"/>
                <a:gd name="T3" fmla="*/ 39 h 39"/>
                <a:gd name="T4" fmla="*/ 4 w 216"/>
                <a:gd name="T5" fmla="*/ 39 h 39"/>
                <a:gd name="T6" fmla="*/ 0 w 216"/>
                <a:gd name="T7" fmla="*/ 35 h 39"/>
                <a:gd name="T8" fmla="*/ 0 w 216"/>
                <a:gd name="T9" fmla="*/ 3 h 39"/>
                <a:gd name="T10" fmla="*/ 4 w 216"/>
                <a:gd name="T11" fmla="*/ 0 h 39"/>
                <a:gd name="T12" fmla="*/ 212 w 216"/>
                <a:gd name="T13" fmla="*/ 0 h 39"/>
                <a:gd name="T14" fmla="*/ 216 w 216"/>
                <a:gd name="T15" fmla="*/ 3 h 39"/>
                <a:gd name="T16" fmla="*/ 216 w 216"/>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39">
                  <a:moveTo>
                    <a:pt x="216" y="35"/>
                  </a:moveTo>
                  <a:cubicBezTo>
                    <a:pt x="216" y="37"/>
                    <a:pt x="214" y="39"/>
                    <a:pt x="212" y="39"/>
                  </a:cubicBezTo>
                  <a:cubicBezTo>
                    <a:pt x="4" y="39"/>
                    <a:pt x="4" y="39"/>
                    <a:pt x="4" y="39"/>
                  </a:cubicBezTo>
                  <a:cubicBezTo>
                    <a:pt x="2" y="39"/>
                    <a:pt x="0" y="37"/>
                    <a:pt x="0" y="35"/>
                  </a:cubicBezTo>
                  <a:cubicBezTo>
                    <a:pt x="0" y="3"/>
                    <a:pt x="0" y="3"/>
                    <a:pt x="0" y="3"/>
                  </a:cubicBezTo>
                  <a:cubicBezTo>
                    <a:pt x="0" y="1"/>
                    <a:pt x="2" y="0"/>
                    <a:pt x="4" y="0"/>
                  </a:cubicBezTo>
                  <a:cubicBezTo>
                    <a:pt x="212" y="0"/>
                    <a:pt x="212" y="0"/>
                    <a:pt x="212" y="0"/>
                  </a:cubicBezTo>
                  <a:cubicBezTo>
                    <a:pt x="214" y="0"/>
                    <a:pt x="216" y="1"/>
                    <a:pt x="216" y="3"/>
                  </a:cubicBezTo>
                  <a:lnTo>
                    <a:pt x="216"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18" name="Freeform 48">
              <a:extLst>
                <a:ext uri="{FF2B5EF4-FFF2-40B4-BE49-F238E27FC236}">
                  <a16:creationId xmlns:a16="http://schemas.microsoft.com/office/drawing/2014/main" id="{D9955DCD-AE92-4454-A137-6B3E09829901}"/>
                </a:ext>
              </a:extLst>
            </p:cNvPr>
            <p:cNvSpPr>
              <a:spLocks/>
            </p:cNvSpPr>
            <p:nvPr/>
          </p:nvSpPr>
          <p:spPr bwMode="gray">
            <a:xfrm>
              <a:off x="4120199" y="5226575"/>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19" name="Freeform 49">
              <a:extLst>
                <a:ext uri="{FF2B5EF4-FFF2-40B4-BE49-F238E27FC236}">
                  <a16:creationId xmlns:a16="http://schemas.microsoft.com/office/drawing/2014/main" id="{2B895546-6A9F-46B5-9760-504F274704B9}"/>
                </a:ext>
              </a:extLst>
            </p:cNvPr>
            <p:cNvSpPr>
              <a:spLocks/>
            </p:cNvSpPr>
            <p:nvPr/>
          </p:nvSpPr>
          <p:spPr bwMode="gray">
            <a:xfrm>
              <a:off x="4296412" y="5226575"/>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0" name="Freeform 50">
              <a:extLst>
                <a:ext uri="{FF2B5EF4-FFF2-40B4-BE49-F238E27FC236}">
                  <a16:creationId xmlns:a16="http://schemas.microsoft.com/office/drawing/2014/main" id="{AF826D1E-E11F-4BDB-A056-0300BAE4243D}"/>
                </a:ext>
              </a:extLst>
            </p:cNvPr>
            <p:cNvSpPr>
              <a:spLocks/>
            </p:cNvSpPr>
            <p:nvPr/>
          </p:nvSpPr>
          <p:spPr bwMode="gray">
            <a:xfrm>
              <a:off x="4472624" y="5226575"/>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1" name="Freeform 51">
              <a:extLst>
                <a:ext uri="{FF2B5EF4-FFF2-40B4-BE49-F238E27FC236}">
                  <a16:creationId xmlns:a16="http://schemas.microsoft.com/office/drawing/2014/main" id="{92D25CE4-B4C9-4709-9075-E9FE1109167E}"/>
                </a:ext>
              </a:extLst>
            </p:cNvPr>
            <p:cNvSpPr>
              <a:spLocks/>
            </p:cNvSpPr>
            <p:nvPr/>
          </p:nvSpPr>
          <p:spPr bwMode="gray">
            <a:xfrm>
              <a:off x="4648837" y="5226575"/>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2" name="Freeform 52">
              <a:extLst>
                <a:ext uri="{FF2B5EF4-FFF2-40B4-BE49-F238E27FC236}">
                  <a16:creationId xmlns:a16="http://schemas.microsoft.com/office/drawing/2014/main" id="{F62CCFDF-9695-47E0-B855-6EAE12DDF1BE}"/>
                </a:ext>
              </a:extLst>
            </p:cNvPr>
            <p:cNvSpPr>
              <a:spLocks/>
            </p:cNvSpPr>
            <p:nvPr/>
          </p:nvSpPr>
          <p:spPr bwMode="gray">
            <a:xfrm>
              <a:off x="4825049" y="5226575"/>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3" name="Freeform 53">
              <a:extLst>
                <a:ext uri="{FF2B5EF4-FFF2-40B4-BE49-F238E27FC236}">
                  <a16:creationId xmlns:a16="http://schemas.microsoft.com/office/drawing/2014/main" id="{51F49D5B-179D-48B8-9894-BD0D648EEA76}"/>
                </a:ext>
              </a:extLst>
            </p:cNvPr>
            <p:cNvSpPr>
              <a:spLocks/>
            </p:cNvSpPr>
            <p:nvPr/>
          </p:nvSpPr>
          <p:spPr bwMode="gray">
            <a:xfrm>
              <a:off x="5001262" y="5226575"/>
              <a:ext cx="146050"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1" y="39"/>
                    <a:pt x="0" y="38"/>
                    <a:pt x="0" y="36"/>
                  </a:cubicBezTo>
                  <a:cubicBezTo>
                    <a:pt x="0" y="4"/>
                    <a:pt x="0" y="4"/>
                    <a:pt x="0" y="4"/>
                  </a:cubicBezTo>
                  <a:cubicBezTo>
                    <a:pt x="0" y="2"/>
                    <a:pt x="1"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4" name="Freeform 54">
              <a:extLst>
                <a:ext uri="{FF2B5EF4-FFF2-40B4-BE49-F238E27FC236}">
                  <a16:creationId xmlns:a16="http://schemas.microsoft.com/office/drawing/2014/main" id="{46AFAE0B-5B44-4D24-9F29-E2E7A272F722}"/>
                </a:ext>
              </a:extLst>
            </p:cNvPr>
            <p:cNvSpPr>
              <a:spLocks/>
            </p:cNvSpPr>
            <p:nvPr/>
          </p:nvSpPr>
          <p:spPr bwMode="gray">
            <a:xfrm>
              <a:off x="5177474" y="5226575"/>
              <a:ext cx="146050"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5" name="Freeform 55">
              <a:extLst>
                <a:ext uri="{FF2B5EF4-FFF2-40B4-BE49-F238E27FC236}">
                  <a16:creationId xmlns:a16="http://schemas.microsoft.com/office/drawing/2014/main" id="{D5BAD808-8A05-4605-88B9-F791CE4902BB}"/>
                </a:ext>
              </a:extLst>
            </p:cNvPr>
            <p:cNvSpPr>
              <a:spLocks/>
            </p:cNvSpPr>
            <p:nvPr/>
          </p:nvSpPr>
          <p:spPr bwMode="gray">
            <a:xfrm>
              <a:off x="5353687" y="5226575"/>
              <a:ext cx="146050"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6" name="Freeform 56">
              <a:extLst>
                <a:ext uri="{FF2B5EF4-FFF2-40B4-BE49-F238E27FC236}">
                  <a16:creationId xmlns:a16="http://schemas.microsoft.com/office/drawing/2014/main" id="{C9EC896F-9249-4659-9015-9404DC5BC961}"/>
                </a:ext>
              </a:extLst>
            </p:cNvPr>
            <p:cNvSpPr>
              <a:spLocks/>
            </p:cNvSpPr>
            <p:nvPr/>
          </p:nvSpPr>
          <p:spPr bwMode="gray">
            <a:xfrm>
              <a:off x="5529899" y="5226575"/>
              <a:ext cx="146050"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7" name="Freeform 57">
              <a:extLst>
                <a:ext uri="{FF2B5EF4-FFF2-40B4-BE49-F238E27FC236}">
                  <a16:creationId xmlns:a16="http://schemas.microsoft.com/office/drawing/2014/main" id="{E0C6746A-7E56-4315-8E8B-5ECB14EC8BAF}"/>
                </a:ext>
              </a:extLst>
            </p:cNvPr>
            <p:cNvSpPr>
              <a:spLocks/>
            </p:cNvSpPr>
            <p:nvPr/>
          </p:nvSpPr>
          <p:spPr bwMode="gray">
            <a:xfrm>
              <a:off x="5706112" y="5226575"/>
              <a:ext cx="147638"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8" name="Freeform 58">
              <a:extLst>
                <a:ext uri="{FF2B5EF4-FFF2-40B4-BE49-F238E27FC236}">
                  <a16:creationId xmlns:a16="http://schemas.microsoft.com/office/drawing/2014/main" id="{A9DD86B1-8261-42E1-8825-0EDB0AB24A41}"/>
                </a:ext>
              </a:extLst>
            </p:cNvPr>
            <p:cNvSpPr>
              <a:spLocks/>
            </p:cNvSpPr>
            <p:nvPr/>
          </p:nvSpPr>
          <p:spPr bwMode="gray">
            <a:xfrm>
              <a:off x="4191637" y="5399613"/>
              <a:ext cx="146050" cy="146050"/>
            </a:xfrm>
            <a:custGeom>
              <a:avLst/>
              <a:gdLst>
                <a:gd name="T0" fmla="*/ 39 w 39"/>
                <a:gd name="T1" fmla="*/ 36 h 39"/>
                <a:gd name="T2" fmla="*/ 36 w 39"/>
                <a:gd name="T3" fmla="*/ 39 h 39"/>
                <a:gd name="T4" fmla="*/ 4 w 39"/>
                <a:gd name="T5" fmla="*/ 39 h 39"/>
                <a:gd name="T6" fmla="*/ 0 w 39"/>
                <a:gd name="T7" fmla="*/ 36 h 39"/>
                <a:gd name="T8" fmla="*/ 0 w 39"/>
                <a:gd name="T9" fmla="*/ 4 h 39"/>
                <a:gd name="T10" fmla="*/ 4 w 39"/>
                <a:gd name="T11" fmla="*/ 0 h 39"/>
                <a:gd name="T12" fmla="*/ 36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8" y="39"/>
                    <a:pt x="36" y="39"/>
                  </a:cubicBezTo>
                  <a:cubicBezTo>
                    <a:pt x="4" y="39"/>
                    <a:pt x="4" y="39"/>
                    <a:pt x="4" y="39"/>
                  </a:cubicBezTo>
                  <a:cubicBezTo>
                    <a:pt x="2" y="39"/>
                    <a:pt x="0" y="38"/>
                    <a:pt x="0" y="36"/>
                  </a:cubicBezTo>
                  <a:cubicBezTo>
                    <a:pt x="0" y="4"/>
                    <a:pt x="0" y="4"/>
                    <a:pt x="0" y="4"/>
                  </a:cubicBezTo>
                  <a:cubicBezTo>
                    <a:pt x="0" y="2"/>
                    <a:pt x="2" y="0"/>
                    <a:pt x="4" y="0"/>
                  </a:cubicBezTo>
                  <a:cubicBezTo>
                    <a:pt x="36" y="0"/>
                    <a:pt x="36" y="0"/>
                    <a:pt x="36" y="0"/>
                  </a:cubicBezTo>
                  <a:cubicBezTo>
                    <a:pt x="38"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29" name="Freeform 59">
              <a:extLst>
                <a:ext uri="{FF2B5EF4-FFF2-40B4-BE49-F238E27FC236}">
                  <a16:creationId xmlns:a16="http://schemas.microsoft.com/office/drawing/2014/main" id="{8725F10F-382B-4104-B968-59824C62CAC7}"/>
                </a:ext>
              </a:extLst>
            </p:cNvPr>
            <p:cNvSpPr>
              <a:spLocks/>
            </p:cNvSpPr>
            <p:nvPr/>
          </p:nvSpPr>
          <p:spPr bwMode="gray">
            <a:xfrm>
              <a:off x="4371024" y="5399613"/>
              <a:ext cx="147638"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0" name="Freeform 60">
              <a:extLst>
                <a:ext uri="{FF2B5EF4-FFF2-40B4-BE49-F238E27FC236}">
                  <a16:creationId xmlns:a16="http://schemas.microsoft.com/office/drawing/2014/main" id="{9E817E4B-5CBD-49D1-8578-919BCA974847}"/>
                </a:ext>
              </a:extLst>
            </p:cNvPr>
            <p:cNvSpPr>
              <a:spLocks/>
            </p:cNvSpPr>
            <p:nvPr/>
          </p:nvSpPr>
          <p:spPr bwMode="gray">
            <a:xfrm>
              <a:off x="4551999" y="5399613"/>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1" name="Freeform 61">
              <a:extLst>
                <a:ext uri="{FF2B5EF4-FFF2-40B4-BE49-F238E27FC236}">
                  <a16:creationId xmlns:a16="http://schemas.microsoft.com/office/drawing/2014/main" id="{7E7BDDA8-D55D-4D47-B4E4-2CA9AF877964}"/>
                </a:ext>
              </a:extLst>
            </p:cNvPr>
            <p:cNvSpPr>
              <a:spLocks/>
            </p:cNvSpPr>
            <p:nvPr/>
          </p:nvSpPr>
          <p:spPr bwMode="gray">
            <a:xfrm>
              <a:off x="4731387" y="5399613"/>
              <a:ext cx="146050"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2" name="Freeform 62">
              <a:extLst>
                <a:ext uri="{FF2B5EF4-FFF2-40B4-BE49-F238E27FC236}">
                  <a16:creationId xmlns:a16="http://schemas.microsoft.com/office/drawing/2014/main" id="{8252B547-5D8B-4E74-9BB0-29254C7B7023}"/>
                </a:ext>
              </a:extLst>
            </p:cNvPr>
            <p:cNvSpPr>
              <a:spLocks/>
            </p:cNvSpPr>
            <p:nvPr/>
          </p:nvSpPr>
          <p:spPr bwMode="gray">
            <a:xfrm>
              <a:off x="4907599" y="5399613"/>
              <a:ext cx="146050" cy="146050"/>
            </a:xfrm>
            <a:custGeom>
              <a:avLst/>
              <a:gdLst>
                <a:gd name="T0" fmla="*/ 39 w 39"/>
                <a:gd name="T1" fmla="*/ 36 h 39"/>
                <a:gd name="T2" fmla="*/ 36 w 39"/>
                <a:gd name="T3" fmla="*/ 39 h 39"/>
                <a:gd name="T4" fmla="*/ 4 w 39"/>
                <a:gd name="T5" fmla="*/ 39 h 39"/>
                <a:gd name="T6" fmla="*/ 0 w 39"/>
                <a:gd name="T7" fmla="*/ 36 h 39"/>
                <a:gd name="T8" fmla="*/ 0 w 39"/>
                <a:gd name="T9" fmla="*/ 4 h 39"/>
                <a:gd name="T10" fmla="*/ 4 w 39"/>
                <a:gd name="T11" fmla="*/ 0 h 39"/>
                <a:gd name="T12" fmla="*/ 36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8" y="39"/>
                    <a:pt x="36" y="39"/>
                  </a:cubicBezTo>
                  <a:cubicBezTo>
                    <a:pt x="4" y="39"/>
                    <a:pt x="4" y="39"/>
                    <a:pt x="4" y="39"/>
                  </a:cubicBezTo>
                  <a:cubicBezTo>
                    <a:pt x="2" y="39"/>
                    <a:pt x="0" y="38"/>
                    <a:pt x="0" y="36"/>
                  </a:cubicBezTo>
                  <a:cubicBezTo>
                    <a:pt x="0" y="4"/>
                    <a:pt x="0" y="4"/>
                    <a:pt x="0" y="4"/>
                  </a:cubicBezTo>
                  <a:cubicBezTo>
                    <a:pt x="0" y="2"/>
                    <a:pt x="2" y="0"/>
                    <a:pt x="4" y="0"/>
                  </a:cubicBezTo>
                  <a:cubicBezTo>
                    <a:pt x="36" y="0"/>
                    <a:pt x="36" y="0"/>
                    <a:pt x="36" y="0"/>
                  </a:cubicBezTo>
                  <a:cubicBezTo>
                    <a:pt x="38"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3" name="Freeform 63">
              <a:extLst>
                <a:ext uri="{FF2B5EF4-FFF2-40B4-BE49-F238E27FC236}">
                  <a16:creationId xmlns:a16="http://schemas.microsoft.com/office/drawing/2014/main" id="{EC1010C4-FC4D-4BD6-B7CE-2578AE62A672}"/>
                </a:ext>
              </a:extLst>
            </p:cNvPr>
            <p:cNvSpPr>
              <a:spLocks/>
            </p:cNvSpPr>
            <p:nvPr/>
          </p:nvSpPr>
          <p:spPr bwMode="gray">
            <a:xfrm>
              <a:off x="5088574" y="5399613"/>
              <a:ext cx="146050" cy="146050"/>
            </a:xfrm>
            <a:custGeom>
              <a:avLst/>
              <a:gdLst>
                <a:gd name="T0" fmla="*/ 39 w 39"/>
                <a:gd name="T1" fmla="*/ 36 h 39"/>
                <a:gd name="T2" fmla="*/ 36 w 39"/>
                <a:gd name="T3" fmla="*/ 39 h 39"/>
                <a:gd name="T4" fmla="*/ 4 w 39"/>
                <a:gd name="T5" fmla="*/ 39 h 39"/>
                <a:gd name="T6" fmla="*/ 0 w 39"/>
                <a:gd name="T7" fmla="*/ 36 h 39"/>
                <a:gd name="T8" fmla="*/ 0 w 39"/>
                <a:gd name="T9" fmla="*/ 4 h 39"/>
                <a:gd name="T10" fmla="*/ 4 w 39"/>
                <a:gd name="T11" fmla="*/ 0 h 39"/>
                <a:gd name="T12" fmla="*/ 36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8" y="39"/>
                    <a:pt x="36" y="39"/>
                  </a:cubicBezTo>
                  <a:cubicBezTo>
                    <a:pt x="4" y="39"/>
                    <a:pt x="4" y="39"/>
                    <a:pt x="4" y="39"/>
                  </a:cubicBezTo>
                  <a:cubicBezTo>
                    <a:pt x="2" y="39"/>
                    <a:pt x="0" y="38"/>
                    <a:pt x="0" y="36"/>
                  </a:cubicBezTo>
                  <a:cubicBezTo>
                    <a:pt x="0" y="4"/>
                    <a:pt x="0" y="4"/>
                    <a:pt x="0" y="4"/>
                  </a:cubicBezTo>
                  <a:cubicBezTo>
                    <a:pt x="0" y="2"/>
                    <a:pt x="2" y="0"/>
                    <a:pt x="4" y="0"/>
                  </a:cubicBezTo>
                  <a:cubicBezTo>
                    <a:pt x="36" y="0"/>
                    <a:pt x="36" y="0"/>
                    <a:pt x="36" y="0"/>
                  </a:cubicBezTo>
                  <a:cubicBezTo>
                    <a:pt x="38"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4" name="Freeform 64">
              <a:extLst>
                <a:ext uri="{FF2B5EF4-FFF2-40B4-BE49-F238E27FC236}">
                  <a16:creationId xmlns:a16="http://schemas.microsoft.com/office/drawing/2014/main" id="{AEC022CC-A34F-450C-BC09-E3C004DBDF83}"/>
                </a:ext>
              </a:extLst>
            </p:cNvPr>
            <p:cNvSpPr>
              <a:spLocks/>
            </p:cNvSpPr>
            <p:nvPr/>
          </p:nvSpPr>
          <p:spPr bwMode="gray">
            <a:xfrm>
              <a:off x="5267962" y="5399613"/>
              <a:ext cx="146050"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5" name="Freeform 65">
              <a:extLst>
                <a:ext uri="{FF2B5EF4-FFF2-40B4-BE49-F238E27FC236}">
                  <a16:creationId xmlns:a16="http://schemas.microsoft.com/office/drawing/2014/main" id="{1A266487-0D2C-4C19-9B6E-2279786C1239}"/>
                </a:ext>
              </a:extLst>
            </p:cNvPr>
            <p:cNvSpPr>
              <a:spLocks/>
            </p:cNvSpPr>
            <p:nvPr/>
          </p:nvSpPr>
          <p:spPr bwMode="gray">
            <a:xfrm>
              <a:off x="5447349" y="5399613"/>
              <a:ext cx="147638" cy="146050"/>
            </a:xfrm>
            <a:custGeom>
              <a:avLst/>
              <a:gdLst>
                <a:gd name="T0" fmla="*/ 39 w 39"/>
                <a:gd name="T1" fmla="*/ 36 h 39"/>
                <a:gd name="T2" fmla="*/ 35 w 39"/>
                <a:gd name="T3" fmla="*/ 39 h 39"/>
                <a:gd name="T4" fmla="*/ 3 w 39"/>
                <a:gd name="T5" fmla="*/ 39 h 39"/>
                <a:gd name="T6" fmla="*/ 0 w 39"/>
                <a:gd name="T7" fmla="*/ 36 h 39"/>
                <a:gd name="T8" fmla="*/ 0 w 39"/>
                <a:gd name="T9" fmla="*/ 4 h 39"/>
                <a:gd name="T10" fmla="*/ 3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3" y="39"/>
                    <a:pt x="3" y="39"/>
                    <a:pt x="3" y="39"/>
                  </a:cubicBezTo>
                  <a:cubicBezTo>
                    <a:pt x="1" y="39"/>
                    <a:pt x="0" y="38"/>
                    <a:pt x="0" y="36"/>
                  </a:cubicBezTo>
                  <a:cubicBezTo>
                    <a:pt x="0" y="4"/>
                    <a:pt x="0" y="4"/>
                    <a:pt x="0" y="4"/>
                  </a:cubicBezTo>
                  <a:cubicBezTo>
                    <a:pt x="0" y="2"/>
                    <a:pt x="1" y="0"/>
                    <a:pt x="3"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6" name="Freeform 66">
              <a:extLst>
                <a:ext uri="{FF2B5EF4-FFF2-40B4-BE49-F238E27FC236}">
                  <a16:creationId xmlns:a16="http://schemas.microsoft.com/office/drawing/2014/main" id="{F6E6E718-B36F-46F3-8C06-5575295059E1}"/>
                </a:ext>
              </a:extLst>
            </p:cNvPr>
            <p:cNvSpPr>
              <a:spLocks/>
            </p:cNvSpPr>
            <p:nvPr/>
          </p:nvSpPr>
          <p:spPr bwMode="gray">
            <a:xfrm>
              <a:off x="5623562" y="5399613"/>
              <a:ext cx="150813" cy="146050"/>
            </a:xfrm>
            <a:custGeom>
              <a:avLst/>
              <a:gdLst>
                <a:gd name="T0" fmla="*/ 40 w 40"/>
                <a:gd name="T1" fmla="*/ 36 h 39"/>
                <a:gd name="T2" fmla="*/ 36 w 40"/>
                <a:gd name="T3" fmla="*/ 39 h 39"/>
                <a:gd name="T4" fmla="*/ 4 w 40"/>
                <a:gd name="T5" fmla="*/ 39 h 39"/>
                <a:gd name="T6" fmla="*/ 0 w 40"/>
                <a:gd name="T7" fmla="*/ 36 h 39"/>
                <a:gd name="T8" fmla="*/ 0 w 40"/>
                <a:gd name="T9" fmla="*/ 4 h 39"/>
                <a:gd name="T10" fmla="*/ 4 w 40"/>
                <a:gd name="T11" fmla="*/ 0 h 39"/>
                <a:gd name="T12" fmla="*/ 36 w 40"/>
                <a:gd name="T13" fmla="*/ 0 h 39"/>
                <a:gd name="T14" fmla="*/ 40 w 40"/>
                <a:gd name="T15" fmla="*/ 4 h 39"/>
                <a:gd name="T16" fmla="*/ 40 w 40"/>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36"/>
                  </a:moveTo>
                  <a:cubicBezTo>
                    <a:pt x="40" y="38"/>
                    <a:pt x="38" y="39"/>
                    <a:pt x="36" y="39"/>
                  </a:cubicBezTo>
                  <a:cubicBezTo>
                    <a:pt x="4" y="39"/>
                    <a:pt x="4" y="39"/>
                    <a:pt x="4" y="39"/>
                  </a:cubicBezTo>
                  <a:cubicBezTo>
                    <a:pt x="2" y="39"/>
                    <a:pt x="0" y="38"/>
                    <a:pt x="0" y="36"/>
                  </a:cubicBezTo>
                  <a:cubicBezTo>
                    <a:pt x="0" y="4"/>
                    <a:pt x="0" y="4"/>
                    <a:pt x="0" y="4"/>
                  </a:cubicBezTo>
                  <a:cubicBezTo>
                    <a:pt x="0" y="2"/>
                    <a:pt x="2" y="0"/>
                    <a:pt x="4" y="0"/>
                  </a:cubicBezTo>
                  <a:cubicBezTo>
                    <a:pt x="36" y="0"/>
                    <a:pt x="36" y="0"/>
                    <a:pt x="36" y="0"/>
                  </a:cubicBezTo>
                  <a:cubicBezTo>
                    <a:pt x="38" y="0"/>
                    <a:pt x="40" y="2"/>
                    <a:pt x="40" y="4"/>
                  </a:cubicBezTo>
                  <a:lnTo>
                    <a:pt x="40"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7" name="Freeform 67">
              <a:extLst>
                <a:ext uri="{FF2B5EF4-FFF2-40B4-BE49-F238E27FC236}">
                  <a16:creationId xmlns:a16="http://schemas.microsoft.com/office/drawing/2014/main" id="{112B1207-1691-48C7-9B0E-F061E0295CAA}"/>
                </a:ext>
              </a:extLst>
            </p:cNvPr>
            <p:cNvSpPr>
              <a:spLocks/>
            </p:cNvSpPr>
            <p:nvPr/>
          </p:nvSpPr>
          <p:spPr bwMode="gray">
            <a:xfrm>
              <a:off x="4296412"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8" name="Freeform 68">
              <a:extLst>
                <a:ext uri="{FF2B5EF4-FFF2-40B4-BE49-F238E27FC236}">
                  <a16:creationId xmlns:a16="http://schemas.microsoft.com/office/drawing/2014/main" id="{2EBBB250-B1AE-44DA-9B7A-5CE77C8EF3E0}"/>
                </a:ext>
              </a:extLst>
            </p:cNvPr>
            <p:cNvSpPr>
              <a:spLocks/>
            </p:cNvSpPr>
            <p:nvPr/>
          </p:nvSpPr>
          <p:spPr bwMode="gray">
            <a:xfrm>
              <a:off x="4472624"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39" name="Freeform 69">
              <a:extLst>
                <a:ext uri="{FF2B5EF4-FFF2-40B4-BE49-F238E27FC236}">
                  <a16:creationId xmlns:a16="http://schemas.microsoft.com/office/drawing/2014/main" id="{ECDF7AE2-6B16-408A-9B39-FA544C474811}"/>
                </a:ext>
              </a:extLst>
            </p:cNvPr>
            <p:cNvSpPr>
              <a:spLocks/>
            </p:cNvSpPr>
            <p:nvPr/>
          </p:nvSpPr>
          <p:spPr bwMode="gray">
            <a:xfrm>
              <a:off x="4648837"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0" name="Freeform 70">
              <a:extLst>
                <a:ext uri="{FF2B5EF4-FFF2-40B4-BE49-F238E27FC236}">
                  <a16:creationId xmlns:a16="http://schemas.microsoft.com/office/drawing/2014/main" id="{976A266D-ACE8-4099-A7B2-7931FBFDC8CD}"/>
                </a:ext>
              </a:extLst>
            </p:cNvPr>
            <p:cNvSpPr>
              <a:spLocks/>
            </p:cNvSpPr>
            <p:nvPr/>
          </p:nvSpPr>
          <p:spPr bwMode="gray">
            <a:xfrm>
              <a:off x="4825049"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1" name="Freeform 71">
              <a:extLst>
                <a:ext uri="{FF2B5EF4-FFF2-40B4-BE49-F238E27FC236}">
                  <a16:creationId xmlns:a16="http://schemas.microsoft.com/office/drawing/2014/main" id="{95C58D72-1380-48C2-A632-2BCBC766C9C2}"/>
                </a:ext>
              </a:extLst>
            </p:cNvPr>
            <p:cNvSpPr>
              <a:spLocks/>
            </p:cNvSpPr>
            <p:nvPr/>
          </p:nvSpPr>
          <p:spPr bwMode="gray">
            <a:xfrm>
              <a:off x="5001262"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2" name="Freeform 72">
              <a:extLst>
                <a:ext uri="{FF2B5EF4-FFF2-40B4-BE49-F238E27FC236}">
                  <a16:creationId xmlns:a16="http://schemas.microsoft.com/office/drawing/2014/main" id="{FC222B5F-CF10-4159-AB6B-FC0835E82356}"/>
                </a:ext>
              </a:extLst>
            </p:cNvPr>
            <p:cNvSpPr>
              <a:spLocks/>
            </p:cNvSpPr>
            <p:nvPr/>
          </p:nvSpPr>
          <p:spPr bwMode="gray">
            <a:xfrm>
              <a:off x="5177474"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3" name="Freeform 73">
              <a:extLst>
                <a:ext uri="{FF2B5EF4-FFF2-40B4-BE49-F238E27FC236}">
                  <a16:creationId xmlns:a16="http://schemas.microsoft.com/office/drawing/2014/main" id="{9D5CB173-D220-4DE3-866F-3B4C37DDE645}"/>
                </a:ext>
              </a:extLst>
            </p:cNvPr>
            <p:cNvSpPr>
              <a:spLocks/>
            </p:cNvSpPr>
            <p:nvPr/>
          </p:nvSpPr>
          <p:spPr bwMode="gray">
            <a:xfrm>
              <a:off x="5353687"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4" name="Freeform 74">
              <a:extLst>
                <a:ext uri="{FF2B5EF4-FFF2-40B4-BE49-F238E27FC236}">
                  <a16:creationId xmlns:a16="http://schemas.microsoft.com/office/drawing/2014/main" id="{2E581F56-447C-4DCB-9FD0-51DBCA9A257C}"/>
                </a:ext>
              </a:extLst>
            </p:cNvPr>
            <p:cNvSpPr>
              <a:spLocks/>
            </p:cNvSpPr>
            <p:nvPr/>
          </p:nvSpPr>
          <p:spPr bwMode="gray">
            <a:xfrm>
              <a:off x="5529899" y="5579000"/>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5" name="Freeform 75">
              <a:extLst>
                <a:ext uri="{FF2B5EF4-FFF2-40B4-BE49-F238E27FC236}">
                  <a16:creationId xmlns:a16="http://schemas.microsoft.com/office/drawing/2014/main" id="{563BB674-36D2-4590-84AF-C7F99A2C3D63}"/>
                </a:ext>
              </a:extLst>
            </p:cNvPr>
            <p:cNvSpPr>
              <a:spLocks/>
            </p:cNvSpPr>
            <p:nvPr/>
          </p:nvSpPr>
          <p:spPr bwMode="gray">
            <a:xfrm>
              <a:off x="4382137" y="5755213"/>
              <a:ext cx="147638" cy="146050"/>
            </a:xfrm>
            <a:custGeom>
              <a:avLst/>
              <a:gdLst>
                <a:gd name="T0" fmla="*/ 39 w 39"/>
                <a:gd name="T1" fmla="*/ 35 h 39"/>
                <a:gd name="T2" fmla="*/ 36 w 39"/>
                <a:gd name="T3" fmla="*/ 39 h 39"/>
                <a:gd name="T4" fmla="*/ 4 w 39"/>
                <a:gd name="T5" fmla="*/ 39 h 39"/>
                <a:gd name="T6" fmla="*/ 0 w 39"/>
                <a:gd name="T7" fmla="*/ 35 h 39"/>
                <a:gd name="T8" fmla="*/ 0 w 39"/>
                <a:gd name="T9" fmla="*/ 4 h 39"/>
                <a:gd name="T10" fmla="*/ 4 w 39"/>
                <a:gd name="T11" fmla="*/ 0 h 39"/>
                <a:gd name="T12" fmla="*/ 36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8" y="39"/>
                    <a:pt x="36" y="39"/>
                  </a:cubicBezTo>
                  <a:cubicBezTo>
                    <a:pt x="4" y="39"/>
                    <a:pt x="4" y="39"/>
                    <a:pt x="4" y="39"/>
                  </a:cubicBezTo>
                  <a:cubicBezTo>
                    <a:pt x="2" y="39"/>
                    <a:pt x="0" y="37"/>
                    <a:pt x="0" y="35"/>
                  </a:cubicBezTo>
                  <a:cubicBezTo>
                    <a:pt x="0" y="4"/>
                    <a:pt x="0" y="4"/>
                    <a:pt x="0" y="4"/>
                  </a:cubicBezTo>
                  <a:cubicBezTo>
                    <a:pt x="0" y="2"/>
                    <a:pt x="2" y="0"/>
                    <a:pt x="4" y="0"/>
                  </a:cubicBezTo>
                  <a:cubicBezTo>
                    <a:pt x="36" y="0"/>
                    <a:pt x="36" y="0"/>
                    <a:pt x="36" y="0"/>
                  </a:cubicBezTo>
                  <a:cubicBezTo>
                    <a:pt x="38"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6" name="Freeform 76">
              <a:extLst>
                <a:ext uri="{FF2B5EF4-FFF2-40B4-BE49-F238E27FC236}">
                  <a16:creationId xmlns:a16="http://schemas.microsoft.com/office/drawing/2014/main" id="{E7972A7C-4884-434A-A468-3444A62A6A9D}"/>
                </a:ext>
              </a:extLst>
            </p:cNvPr>
            <p:cNvSpPr>
              <a:spLocks/>
            </p:cNvSpPr>
            <p:nvPr/>
          </p:nvSpPr>
          <p:spPr bwMode="gray">
            <a:xfrm>
              <a:off x="4559937" y="5755213"/>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4 h 39"/>
                <a:gd name="T10" fmla="*/ 4 w 39"/>
                <a:gd name="T11" fmla="*/ 0 h 39"/>
                <a:gd name="T12" fmla="*/ 35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4"/>
                    <a:pt x="0" y="4"/>
                    <a:pt x="0" y="4"/>
                  </a:cubicBezTo>
                  <a:cubicBezTo>
                    <a:pt x="0" y="2"/>
                    <a:pt x="2" y="0"/>
                    <a:pt x="4" y="0"/>
                  </a:cubicBezTo>
                  <a:cubicBezTo>
                    <a:pt x="35" y="0"/>
                    <a:pt x="35" y="0"/>
                    <a:pt x="35" y="0"/>
                  </a:cubicBezTo>
                  <a:cubicBezTo>
                    <a:pt x="37"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7" name="Freeform 77">
              <a:extLst>
                <a:ext uri="{FF2B5EF4-FFF2-40B4-BE49-F238E27FC236}">
                  <a16:creationId xmlns:a16="http://schemas.microsoft.com/office/drawing/2014/main" id="{6AA78D4B-E3F3-45D5-8DB7-ED3F1C3E67A5}"/>
                </a:ext>
              </a:extLst>
            </p:cNvPr>
            <p:cNvSpPr>
              <a:spLocks/>
            </p:cNvSpPr>
            <p:nvPr/>
          </p:nvSpPr>
          <p:spPr bwMode="gray">
            <a:xfrm>
              <a:off x="4736149" y="5755213"/>
              <a:ext cx="146050" cy="146050"/>
            </a:xfrm>
            <a:custGeom>
              <a:avLst/>
              <a:gdLst>
                <a:gd name="T0" fmla="*/ 39 w 39"/>
                <a:gd name="T1" fmla="*/ 35 h 39"/>
                <a:gd name="T2" fmla="*/ 35 w 39"/>
                <a:gd name="T3" fmla="*/ 39 h 39"/>
                <a:gd name="T4" fmla="*/ 3 w 39"/>
                <a:gd name="T5" fmla="*/ 39 h 39"/>
                <a:gd name="T6" fmla="*/ 0 w 39"/>
                <a:gd name="T7" fmla="*/ 35 h 39"/>
                <a:gd name="T8" fmla="*/ 0 w 39"/>
                <a:gd name="T9" fmla="*/ 4 h 39"/>
                <a:gd name="T10" fmla="*/ 3 w 39"/>
                <a:gd name="T11" fmla="*/ 0 h 39"/>
                <a:gd name="T12" fmla="*/ 35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3" y="39"/>
                    <a:pt x="3" y="39"/>
                    <a:pt x="3" y="39"/>
                  </a:cubicBezTo>
                  <a:cubicBezTo>
                    <a:pt x="1" y="39"/>
                    <a:pt x="0" y="37"/>
                    <a:pt x="0" y="35"/>
                  </a:cubicBezTo>
                  <a:cubicBezTo>
                    <a:pt x="0" y="4"/>
                    <a:pt x="0" y="4"/>
                    <a:pt x="0" y="4"/>
                  </a:cubicBezTo>
                  <a:cubicBezTo>
                    <a:pt x="0" y="2"/>
                    <a:pt x="1" y="0"/>
                    <a:pt x="3" y="0"/>
                  </a:cubicBezTo>
                  <a:cubicBezTo>
                    <a:pt x="35" y="0"/>
                    <a:pt x="35" y="0"/>
                    <a:pt x="35" y="0"/>
                  </a:cubicBezTo>
                  <a:cubicBezTo>
                    <a:pt x="37"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8" name="Freeform 78">
              <a:extLst>
                <a:ext uri="{FF2B5EF4-FFF2-40B4-BE49-F238E27FC236}">
                  <a16:creationId xmlns:a16="http://schemas.microsoft.com/office/drawing/2014/main" id="{000B732A-A52A-4B76-B274-C820336794DD}"/>
                </a:ext>
              </a:extLst>
            </p:cNvPr>
            <p:cNvSpPr>
              <a:spLocks/>
            </p:cNvSpPr>
            <p:nvPr/>
          </p:nvSpPr>
          <p:spPr bwMode="gray">
            <a:xfrm>
              <a:off x="4907599" y="5755213"/>
              <a:ext cx="150813" cy="146050"/>
            </a:xfrm>
            <a:custGeom>
              <a:avLst/>
              <a:gdLst>
                <a:gd name="T0" fmla="*/ 40 w 40"/>
                <a:gd name="T1" fmla="*/ 35 h 39"/>
                <a:gd name="T2" fmla="*/ 36 w 40"/>
                <a:gd name="T3" fmla="*/ 39 h 39"/>
                <a:gd name="T4" fmla="*/ 4 w 40"/>
                <a:gd name="T5" fmla="*/ 39 h 39"/>
                <a:gd name="T6" fmla="*/ 0 w 40"/>
                <a:gd name="T7" fmla="*/ 35 h 39"/>
                <a:gd name="T8" fmla="*/ 0 w 40"/>
                <a:gd name="T9" fmla="*/ 4 h 39"/>
                <a:gd name="T10" fmla="*/ 4 w 40"/>
                <a:gd name="T11" fmla="*/ 0 h 39"/>
                <a:gd name="T12" fmla="*/ 36 w 40"/>
                <a:gd name="T13" fmla="*/ 0 h 39"/>
                <a:gd name="T14" fmla="*/ 40 w 40"/>
                <a:gd name="T15" fmla="*/ 4 h 39"/>
                <a:gd name="T16" fmla="*/ 40 w 40"/>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35"/>
                  </a:moveTo>
                  <a:cubicBezTo>
                    <a:pt x="40" y="37"/>
                    <a:pt x="38" y="39"/>
                    <a:pt x="36" y="39"/>
                  </a:cubicBezTo>
                  <a:cubicBezTo>
                    <a:pt x="4" y="39"/>
                    <a:pt x="4" y="39"/>
                    <a:pt x="4" y="39"/>
                  </a:cubicBezTo>
                  <a:cubicBezTo>
                    <a:pt x="2" y="39"/>
                    <a:pt x="0" y="37"/>
                    <a:pt x="0" y="35"/>
                  </a:cubicBezTo>
                  <a:cubicBezTo>
                    <a:pt x="0" y="4"/>
                    <a:pt x="0" y="4"/>
                    <a:pt x="0" y="4"/>
                  </a:cubicBezTo>
                  <a:cubicBezTo>
                    <a:pt x="0" y="2"/>
                    <a:pt x="2" y="0"/>
                    <a:pt x="4" y="0"/>
                  </a:cubicBezTo>
                  <a:cubicBezTo>
                    <a:pt x="36" y="0"/>
                    <a:pt x="36" y="0"/>
                    <a:pt x="36" y="0"/>
                  </a:cubicBezTo>
                  <a:cubicBezTo>
                    <a:pt x="38" y="0"/>
                    <a:pt x="40" y="2"/>
                    <a:pt x="40" y="4"/>
                  </a:cubicBezTo>
                  <a:lnTo>
                    <a:pt x="40"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49" name="Freeform 79">
              <a:extLst>
                <a:ext uri="{FF2B5EF4-FFF2-40B4-BE49-F238E27FC236}">
                  <a16:creationId xmlns:a16="http://schemas.microsoft.com/office/drawing/2014/main" id="{B3B8412B-CD99-445E-8612-3E059B5F8B28}"/>
                </a:ext>
              </a:extLst>
            </p:cNvPr>
            <p:cNvSpPr>
              <a:spLocks/>
            </p:cNvSpPr>
            <p:nvPr/>
          </p:nvSpPr>
          <p:spPr bwMode="gray">
            <a:xfrm>
              <a:off x="3943987" y="5934600"/>
              <a:ext cx="146050" cy="146050"/>
            </a:xfrm>
            <a:custGeom>
              <a:avLst/>
              <a:gdLst>
                <a:gd name="T0" fmla="*/ 39 w 39"/>
                <a:gd name="T1" fmla="*/ 35 h 39"/>
                <a:gd name="T2" fmla="*/ 35 w 39"/>
                <a:gd name="T3" fmla="*/ 39 h 39"/>
                <a:gd name="T4" fmla="*/ 3 w 39"/>
                <a:gd name="T5" fmla="*/ 39 h 39"/>
                <a:gd name="T6" fmla="*/ 0 w 39"/>
                <a:gd name="T7" fmla="*/ 35 h 39"/>
                <a:gd name="T8" fmla="*/ 0 w 39"/>
                <a:gd name="T9" fmla="*/ 3 h 39"/>
                <a:gd name="T10" fmla="*/ 3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3" y="39"/>
                    <a:pt x="3" y="39"/>
                    <a:pt x="3" y="39"/>
                  </a:cubicBezTo>
                  <a:cubicBezTo>
                    <a:pt x="1" y="39"/>
                    <a:pt x="0" y="37"/>
                    <a:pt x="0" y="35"/>
                  </a:cubicBezTo>
                  <a:cubicBezTo>
                    <a:pt x="0" y="3"/>
                    <a:pt x="0" y="3"/>
                    <a:pt x="0" y="3"/>
                  </a:cubicBezTo>
                  <a:cubicBezTo>
                    <a:pt x="0" y="1"/>
                    <a:pt x="1" y="0"/>
                    <a:pt x="3"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0" name="Freeform 80">
              <a:extLst>
                <a:ext uri="{FF2B5EF4-FFF2-40B4-BE49-F238E27FC236}">
                  <a16:creationId xmlns:a16="http://schemas.microsoft.com/office/drawing/2014/main" id="{322C8BCA-F201-4ABE-935E-CDDC977C60B6}"/>
                </a:ext>
              </a:extLst>
            </p:cNvPr>
            <p:cNvSpPr>
              <a:spLocks/>
            </p:cNvSpPr>
            <p:nvPr/>
          </p:nvSpPr>
          <p:spPr bwMode="gray">
            <a:xfrm>
              <a:off x="4120199" y="5934600"/>
              <a:ext cx="146050" cy="146050"/>
            </a:xfrm>
            <a:custGeom>
              <a:avLst/>
              <a:gdLst>
                <a:gd name="T0" fmla="*/ 39 w 39"/>
                <a:gd name="T1" fmla="*/ 35 h 39"/>
                <a:gd name="T2" fmla="*/ 36 w 39"/>
                <a:gd name="T3" fmla="*/ 39 h 39"/>
                <a:gd name="T4" fmla="*/ 4 w 39"/>
                <a:gd name="T5" fmla="*/ 39 h 39"/>
                <a:gd name="T6" fmla="*/ 0 w 39"/>
                <a:gd name="T7" fmla="*/ 35 h 39"/>
                <a:gd name="T8" fmla="*/ 0 w 39"/>
                <a:gd name="T9" fmla="*/ 3 h 39"/>
                <a:gd name="T10" fmla="*/ 4 w 39"/>
                <a:gd name="T11" fmla="*/ 0 h 39"/>
                <a:gd name="T12" fmla="*/ 36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8" y="39"/>
                    <a:pt x="36" y="39"/>
                  </a:cubicBezTo>
                  <a:cubicBezTo>
                    <a:pt x="4" y="39"/>
                    <a:pt x="4" y="39"/>
                    <a:pt x="4" y="39"/>
                  </a:cubicBezTo>
                  <a:cubicBezTo>
                    <a:pt x="2" y="39"/>
                    <a:pt x="0" y="37"/>
                    <a:pt x="0" y="35"/>
                  </a:cubicBezTo>
                  <a:cubicBezTo>
                    <a:pt x="0" y="3"/>
                    <a:pt x="0" y="3"/>
                    <a:pt x="0" y="3"/>
                  </a:cubicBezTo>
                  <a:cubicBezTo>
                    <a:pt x="0" y="1"/>
                    <a:pt x="2" y="0"/>
                    <a:pt x="4" y="0"/>
                  </a:cubicBezTo>
                  <a:cubicBezTo>
                    <a:pt x="36" y="0"/>
                    <a:pt x="36" y="0"/>
                    <a:pt x="36" y="0"/>
                  </a:cubicBezTo>
                  <a:cubicBezTo>
                    <a:pt x="38"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1" name="Freeform 81">
              <a:extLst>
                <a:ext uri="{FF2B5EF4-FFF2-40B4-BE49-F238E27FC236}">
                  <a16:creationId xmlns:a16="http://schemas.microsoft.com/office/drawing/2014/main" id="{26607F4A-6E79-48F4-93D2-6453133A427F}"/>
                </a:ext>
              </a:extLst>
            </p:cNvPr>
            <p:cNvSpPr>
              <a:spLocks/>
            </p:cNvSpPr>
            <p:nvPr/>
          </p:nvSpPr>
          <p:spPr bwMode="gray">
            <a:xfrm>
              <a:off x="4301174" y="5934600"/>
              <a:ext cx="146050" cy="146050"/>
            </a:xfrm>
            <a:custGeom>
              <a:avLst/>
              <a:gdLst>
                <a:gd name="T0" fmla="*/ 39 w 39"/>
                <a:gd name="T1" fmla="*/ 35 h 39"/>
                <a:gd name="T2" fmla="*/ 35 w 39"/>
                <a:gd name="T3" fmla="*/ 39 h 39"/>
                <a:gd name="T4" fmla="*/ 3 w 39"/>
                <a:gd name="T5" fmla="*/ 39 h 39"/>
                <a:gd name="T6" fmla="*/ 0 w 39"/>
                <a:gd name="T7" fmla="*/ 35 h 39"/>
                <a:gd name="T8" fmla="*/ 0 w 39"/>
                <a:gd name="T9" fmla="*/ 3 h 39"/>
                <a:gd name="T10" fmla="*/ 3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3" y="39"/>
                    <a:pt x="3" y="39"/>
                    <a:pt x="3" y="39"/>
                  </a:cubicBezTo>
                  <a:cubicBezTo>
                    <a:pt x="1" y="39"/>
                    <a:pt x="0" y="37"/>
                    <a:pt x="0" y="35"/>
                  </a:cubicBezTo>
                  <a:cubicBezTo>
                    <a:pt x="0" y="3"/>
                    <a:pt x="0" y="3"/>
                    <a:pt x="0" y="3"/>
                  </a:cubicBezTo>
                  <a:cubicBezTo>
                    <a:pt x="0" y="1"/>
                    <a:pt x="1" y="0"/>
                    <a:pt x="3"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2" name="Freeform 82">
              <a:extLst>
                <a:ext uri="{FF2B5EF4-FFF2-40B4-BE49-F238E27FC236}">
                  <a16:creationId xmlns:a16="http://schemas.microsoft.com/office/drawing/2014/main" id="{AAC1789B-DFDD-4D04-9CD4-8F034B391327}"/>
                </a:ext>
              </a:extLst>
            </p:cNvPr>
            <p:cNvSpPr>
              <a:spLocks/>
            </p:cNvSpPr>
            <p:nvPr/>
          </p:nvSpPr>
          <p:spPr bwMode="gray">
            <a:xfrm>
              <a:off x="4477387" y="5934600"/>
              <a:ext cx="146050" cy="146050"/>
            </a:xfrm>
            <a:custGeom>
              <a:avLst/>
              <a:gdLst>
                <a:gd name="T0" fmla="*/ 39 w 39"/>
                <a:gd name="T1" fmla="*/ 35 h 39"/>
                <a:gd name="T2" fmla="*/ 36 w 39"/>
                <a:gd name="T3" fmla="*/ 39 h 39"/>
                <a:gd name="T4" fmla="*/ 4 w 39"/>
                <a:gd name="T5" fmla="*/ 39 h 39"/>
                <a:gd name="T6" fmla="*/ 0 w 39"/>
                <a:gd name="T7" fmla="*/ 35 h 39"/>
                <a:gd name="T8" fmla="*/ 0 w 39"/>
                <a:gd name="T9" fmla="*/ 3 h 39"/>
                <a:gd name="T10" fmla="*/ 4 w 39"/>
                <a:gd name="T11" fmla="*/ 0 h 39"/>
                <a:gd name="T12" fmla="*/ 36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8" y="39"/>
                    <a:pt x="36" y="39"/>
                  </a:cubicBezTo>
                  <a:cubicBezTo>
                    <a:pt x="4" y="39"/>
                    <a:pt x="4" y="39"/>
                    <a:pt x="4" y="39"/>
                  </a:cubicBezTo>
                  <a:cubicBezTo>
                    <a:pt x="2" y="39"/>
                    <a:pt x="0" y="37"/>
                    <a:pt x="0" y="35"/>
                  </a:cubicBezTo>
                  <a:cubicBezTo>
                    <a:pt x="0" y="3"/>
                    <a:pt x="0" y="3"/>
                    <a:pt x="0" y="3"/>
                  </a:cubicBezTo>
                  <a:cubicBezTo>
                    <a:pt x="0" y="1"/>
                    <a:pt x="2" y="0"/>
                    <a:pt x="4" y="0"/>
                  </a:cubicBezTo>
                  <a:cubicBezTo>
                    <a:pt x="36" y="0"/>
                    <a:pt x="36" y="0"/>
                    <a:pt x="36" y="0"/>
                  </a:cubicBezTo>
                  <a:cubicBezTo>
                    <a:pt x="38"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3" name="Freeform 83">
              <a:extLst>
                <a:ext uri="{FF2B5EF4-FFF2-40B4-BE49-F238E27FC236}">
                  <a16:creationId xmlns:a16="http://schemas.microsoft.com/office/drawing/2014/main" id="{FE082C60-444D-4251-8810-FD77088513C7}"/>
                </a:ext>
              </a:extLst>
            </p:cNvPr>
            <p:cNvSpPr>
              <a:spLocks/>
            </p:cNvSpPr>
            <p:nvPr/>
          </p:nvSpPr>
          <p:spPr bwMode="gray">
            <a:xfrm>
              <a:off x="5515612" y="5934600"/>
              <a:ext cx="146050" cy="146050"/>
            </a:xfrm>
            <a:custGeom>
              <a:avLst/>
              <a:gdLst>
                <a:gd name="T0" fmla="*/ 39 w 39"/>
                <a:gd name="T1" fmla="*/ 35 h 39"/>
                <a:gd name="T2" fmla="*/ 36 w 39"/>
                <a:gd name="T3" fmla="*/ 39 h 39"/>
                <a:gd name="T4" fmla="*/ 4 w 39"/>
                <a:gd name="T5" fmla="*/ 39 h 39"/>
                <a:gd name="T6" fmla="*/ 0 w 39"/>
                <a:gd name="T7" fmla="*/ 35 h 39"/>
                <a:gd name="T8" fmla="*/ 0 w 39"/>
                <a:gd name="T9" fmla="*/ 3 h 39"/>
                <a:gd name="T10" fmla="*/ 4 w 39"/>
                <a:gd name="T11" fmla="*/ 0 h 39"/>
                <a:gd name="T12" fmla="*/ 36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8" y="39"/>
                    <a:pt x="36" y="39"/>
                  </a:cubicBezTo>
                  <a:cubicBezTo>
                    <a:pt x="4" y="39"/>
                    <a:pt x="4" y="39"/>
                    <a:pt x="4" y="39"/>
                  </a:cubicBezTo>
                  <a:cubicBezTo>
                    <a:pt x="2" y="39"/>
                    <a:pt x="0" y="37"/>
                    <a:pt x="0" y="35"/>
                  </a:cubicBezTo>
                  <a:cubicBezTo>
                    <a:pt x="0" y="3"/>
                    <a:pt x="0" y="3"/>
                    <a:pt x="0" y="3"/>
                  </a:cubicBezTo>
                  <a:cubicBezTo>
                    <a:pt x="0" y="1"/>
                    <a:pt x="2" y="0"/>
                    <a:pt x="4" y="0"/>
                  </a:cubicBezTo>
                  <a:cubicBezTo>
                    <a:pt x="36" y="0"/>
                    <a:pt x="36" y="0"/>
                    <a:pt x="36" y="0"/>
                  </a:cubicBezTo>
                  <a:cubicBezTo>
                    <a:pt x="38"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4" name="Freeform 84">
              <a:extLst>
                <a:ext uri="{FF2B5EF4-FFF2-40B4-BE49-F238E27FC236}">
                  <a16:creationId xmlns:a16="http://schemas.microsoft.com/office/drawing/2014/main" id="{C26179E3-718F-493A-A3A6-1497BF2BA85B}"/>
                </a:ext>
              </a:extLst>
            </p:cNvPr>
            <p:cNvSpPr>
              <a:spLocks/>
            </p:cNvSpPr>
            <p:nvPr/>
          </p:nvSpPr>
          <p:spPr bwMode="gray">
            <a:xfrm>
              <a:off x="5694999" y="5969525"/>
              <a:ext cx="150813" cy="111125"/>
            </a:xfrm>
            <a:custGeom>
              <a:avLst/>
              <a:gdLst>
                <a:gd name="T0" fmla="*/ 40 w 40"/>
                <a:gd name="T1" fmla="*/ 26 h 30"/>
                <a:gd name="T2" fmla="*/ 36 w 40"/>
                <a:gd name="T3" fmla="*/ 30 h 30"/>
                <a:gd name="T4" fmla="*/ 4 w 40"/>
                <a:gd name="T5" fmla="*/ 30 h 30"/>
                <a:gd name="T6" fmla="*/ 0 w 40"/>
                <a:gd name="T7" fmla="*/ 26 h 30"/>
                <a:gd name="T8" fmla="*/ 0 w 40"/>
                <a:gd name="T9" fmla="*/ 4 h 30"/>
                <a:gd name="T10" fmla="*/ 4 w 40"/>
                <a:gd name="T11" fmla="*/ 0 h 30"/>
                <a:gd name="T12" fmla="*/ 36 w 40"/>
                <a:gd name="T13" fmla="*/ 0 h 30"/>
                <a:gd name="T14" fmla="*/ 40 w 40"/>
                <a:gd name="T15" fmla="*/ 4 h 30"/>
                <a:gd name="T16" fmla="*/ 40 w 40"/>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0">
                  <a:moveTo>
                    <a:pt x="40" y="26"/>
                  </a:moveTo>
                  <a:cubicBezTo>
                    <a:pt x="40" y="28"/>
                    <a:pt x="38" y="30"/>
                    <a:pt x="36" y="30"/>
                  </a:cubicBezTo>
                  <a:cubicBezTo>
                    <a:pt x="4" y="30"/>
                    <a:pt x="4" y="30"/>
                    <a:pt x="4" y="30"/>
                  </a:cubicBezTo>
                  <a:cubicBezTo>
                    <a:pt x="2" y="30"/>
                    <a:pt x="0" y="28"/>
                    <a:pt x="0" y="26"/>
                  </a:cubicBezTo>
                  <a:cubicBezTo>
                    <a:pt x="0" y="4"/>
                    <a:pt x="0" y="4"/>
                    <a:pt x="0" y="4"/>
                  </a:cubicBezTo>
                  <a:cubicBezTo>
                    <a:pt x="0" y="2"/>
                    <a:pt x="2" y="0"/>
                    <a:pt x="4" y="0"/>
                  </a:cubicBezTo>
                  <a:cubicBezTo>
                    <a:pt x="36" y="0"/>
                    <a:pt x="36" y="0"/>
                    <a:pt x="36" y="0"/>
                  </a:cubicBezTo>
                  <a:cubicBezTo>
                    <a:pt x="38" y="0"/>
                    <a:pt x="40" y="2"/>
                    <a:pt x="40" y="4"/>
                  </a:cubicBezTo>
                  <a:lnTo>
                    <a:pt x="40" y="2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5" name="Freeform 85">
              <a:extLst>
                <a:ext uri="{FF2B5EF4-FFF2-40B4-BE49-F238E27FC236}">
                  <a16:creationId xmlns:a16="http://schemas.microsoft.com/office/drawing/2014/main" id="{C5540116-64B8-44F7-AD7C-897AAD56E319}"/>
                </a:ext>
              </a:extLst>
            </p:cNvPr>
            <p:cNvSpPr>
              <a:spLocks/>
            </p:cNvSpPr>
            <p:nvPr/>
          </p:nvSpPr>
          <p:spPr bwMode="gray">
            <a:xfrm>
              <a:off x="6058537" y="5969525"/>
              <a:ext cx="147638" cy="111125"/>
            </a:xfrm>
            <a:custGeom>
              <a:avLst/>
              <a:gdLst>
                <a:gd name="T0" fmla="*/ 39 w 39"/>
                <a:gd name="T1" fmla="*/ 26 h 30"/>
                <a:gd name="T2" fmla="*/ 35 w 39"/>
                <a:gd name="T3" fmla="*/ 30 h 30"/>
                <a:gd name="T4" fmla="*/ 4 w 39"/>
                <a:gd name="T5" fmla="*/ 30 h 30"/>
                <a:gd name="T6" fmla="*/ 0 w 39"/>
                <a:gd name="T7" fmla="*/ 26 h 30"/>
                <a:gd name="T8" fmla="*/ 0 w 39"/>
                <a:gd name="T9" fmla="*/ 4 h 30"/>
                <a:gd name="T10" fmla="*/ 4 w 39"/>
                <a:gd name="T11" fmla="*/ 0 h 30"/>
                <a:gd name="T12" fmla="*/ 35 w 39"/>
                <a:gd name="T13" fmla="*/ 0 h 30"/>
                <a:gd name="T14" fmla="*/ 39 w 39"/>
                <a:gd name="T15" fmla="*/ 4 h 30"/>
                <a:gd name="T16" fmla="*/ 39 w 39"/>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39" y="26"/>
                  </a:moveTo>
                  <a:cubicBezTo>
                    <a:pt x="39" y="28"/>
                    <a:pt x="37" y="30"/>
                    <a:pt x="35" y="30"/>
                  </a:cubicBezTo>
                  <a:cubicBezTo>
                    <a:pt x="4" y="30"/>
                    <a:pt x="4" y="30"/>
                    <a:pt x="4" y="30"/>
                  </a:cubicBezTo>
                  <a:cubicBezTo>
                    <a:pt x="2" y="30"/>
                    <a:pt x="0" y="28"/>
                    <a:pt x="0" y="26"/>
                  </a:cubicBezTo>
                  <a:cubicBezTo>
                    <a:pt x="0" y="4"/>
                    <a:pt x="0" y="4"/>
                    <a:pt x="0" y="4"/>
                  </a:cubicBezTo>
                  <a:cubicBezTo>
                    <a:pt x="0" y="2"/>
                    <a:pt x="2" y="0"/>
                    <a:pt x="4" y="0"/>
                  </a:cubicBezTo>
                  <a:cubicBezTo>
                    <a:pt x="35" y="0"/>
                    <a:pt x="35" y="0"/>
                    <a:pt x="35" y="0"/>
                  </a:cubicBezTo>
                  <a:cubicBezTo>
                    <a:pt x="37" y="0"/>
                    <a:pt x="39" y="2"/>
                    <a:pt x="39" y="4"/>
                  </a:cubicBezTo>
                  <a:lnTo>
                    <a:pt x="39" y="2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6" name="Freeform 86">
              <a:extLst>
                <a:ext uri="{FF2B5EF4-FFF2-40B4-BE49-F238E27FC236}">
                  <a16:creationId xmlns:a16="http://schemas.microsoft.com/office/drawing/2014/main" id="{B7B10DAC-89A0-4948-A723-C3747DB5248C}"/>
                </a:ext>
              </a:extLst>
            </p:cNvPr>
            <p:cNvSpPr>
              <a:spLocks/>
            </p:cNvSpPr>
            <p:nvPr/>
          </p:nvSpPr>
          <p:spPr bwMode="gray">
            <a:xfrm>
              <a:off x="5879149" y="5934600"/>
              <a:ext cx="146050" cy="146050"/>
            </a:xfrm>
            <a:custGeom>
              <a:avLst/>
              <a:gdLst>
                <a:gd name="T0" fmla="*/ 39 w 39"/>
                <a:gd name="T1" fmla="*/ 35 h 39"/>
                <a:gd name="T2" fmla="*/ 35 w 39"/>
                <a:gd name="T3" fmla="*/ 39 h 39"/>
                <a:gd name="T4" fmla="*/ 3 w 39"/>
                <a:gd name="T5" fmla="*/ 39 h 39"/>
                <a:gd name="T6" fmla="*/ 0 w 39"/>
                <a:gd name="T7" fmla="*/ 35 h 39"/>
                <a:gd name="T8" fmla="*/ 0 w 39"/>
                <a:gd name="T9" fmla="*/ 3 h 39"/>
                <a:gd name="T10" fmla="*/ 3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3" y="39"/>
                    <a:pt x="3" y="39"/>
                    <a:pt x="3" y="39"/>
                  </a:cubicBezTo>
                  <a:cubicBezTo>
                    <a:pt x="1" y="39"/>
                    <a:pt x="0" y="37"/>
                    <a:pt x="0" y="35"/>
                  </a:cubicBezTo>
                  <a:cubicBezTo>
                    <a:pt x="0" y="3"/>
                    <a:pt x="0" y="3"/>
                    <a:pt x="0" y="3"/>
                  </a:cubicBezTo>
                  <a:cubicBezTo>
                    <a:pt x="0" y="1"/>
                    <a:pt x="1" y="0"/>
                    <a:pt x="3"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7" name="Freeform 87">
              <a:extLst>
                <a:ext uri="{FF2B5EF4-FFF2-40B4-BE49-F238E27FC236}">
                  <a16:creationId xmlns:a16="http://schemas.microsoft.com/office/drawing/2014/main" id="{85726887-8B26-41FA-95A3-A70CCC009667}"/>
                </a:ext>
              </a:extLst>
            </p:cNvPr>
            <p:cNvSpPr>
              <a:spLocks/>
            </p:cNvSpPr>
            <p:nvPr/>
          </p:nvSpPr>
          <p:spPr bwMode="gray">
            <a:xfrm>
              <a:off x="5083812" y="5755213"/>
              <a:ext cx="146050" cy="146050"/>
            </a:xfrm>
            <a:custGeom>
              <a:avLst/>
              <a:gdLst>
                <a:gd name="T0" fmla="*/ 39 w 39"/>
                <a:gd name="T1" fmla="*/ 35 h 39"/>
                <a:gd name="T2" fmla="*/ 36 w 39"/>
                <a:gd name="T3" fmla="*/ 39 h 39"/>
                <a:gd name="T4" fmla="*/ 4 w 39"/>
                <a:gd name="T5" fmla="*/ 39 h 39"/>
                <a:gd name="T6" fmla="*/ 0 w 39"/>
                <a:gd name="T7" fmla="*/ 35 h 39"/>
                <a:gd name="T8" fmla="*/ 0 w 39"/>
                <a:gd name="T9" fmla="*/ 4 h 39"/>
                <a:gd name="T10" fmla="*/ 4 w 39"/>
                <a:gd name="T11" fmla="*/ 0 h 39"/>
                <a:gd name="T12" fmla="*/ 36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8" y="39"/>
                    <a:pt x="36" y="39"/>
                  </a:cubicBezTo>
                  <a:cubicBezTo>
                    <a:pt x="4" y="39"/>
                    <a:pt x="4" y="39"/>
                    <a:pt x="4" y="39"/>
                  </a:cubicBezTo>
                  <a:cubicBezTo>
                    <a:pt x="2" y="39"/>
                    <a:pt x="0" y="37"/>
                    <a:pt x="0" y="35"/>
                  </a:cubicBezTo>
                  <a:cubicBezTo>
                    <a:pt x="0" y="4"/>
                    <a:pt x="0" y="4"/>
                    <a:pt x="0" y="4"/>
                  </a:cubicBezTo>
                  <a:cubicBezTo>
                    <a:pt x="0" y="2"/>
                    <a:pt x="2" y="0"/>
                    <a:pt x="4" y="0"/>
                  </a:cubicBezTo>
                  <a:cubicBezTo>
                    <a:pt x="36" y="0"/>
                    <a:pt x="36" y="0"/>
                    <a:pt x="36" y="0"/>
                  </a:cubicBezTo>
                  <a:cubicBezTo>
                    <a:pt x="38"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8" name="Freeform 88">
              <a:extLst>
                <a:ext uri="{FF2B5EF4-FFF2-40B4-BE49-F238E27FC236}">
                  <a16:creationId xmlns:a16="http://schemas.microsoft.com/office/drawing/2014/main" id="{8F33C5D3-C8B7-476A-A8B1-3882C773B952}"/>
                </a:ext>
              </a:extLst>
            </p:cNvPr>
            <p:cNvSpPr>
              <a:spLocks/>
            </p:cNvSpPr>
            <p:nvPr/>
          </p:nvSpPr>
          <p:spPr bwMode="gray">
            <a:xfrm>
              <a:off x="5260024" y="5755213"/>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4 h 39"/>
                <a:gd name="T10" fmla="*/ 4 w 39"/>
                <a:gd name="T11" fmla="*/ 0 h 39"/>
                <a:gd name="T12" fmla="*/ 35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8" y="39"/>
                    <a:pt x="35" y="39"/>
                  </a:cubicBezTo>
                  <a:cubicBezTo>
                    <a:pt x="4" y="39"/>
                    <a:pt x="4" y="39"/>
                    <a:pt x="4" y="39"/>
                  </a:cubicBezTo>
                  <a:cubicBezTo>
                    <a:pt x="2" y="39"/>
                    <a:pt x="0" y="37"/>
                    <a:pt x="0" y="35"/>
                  </a:cubicBezTo>
                  <a:cubicBezTo>
                    <a:pt x="0" y="4"/>
                    <a:pt x="0" y="4"/>
                    <a:pt x="0" y="4"/>
                  </a:cubicBezTo>
                  <a:cubicBezTo>
                    <a:pt x="0" y="2"/>
                    <a:pt x="2" y="0"/>
                    <a:pt x="4" y="0"/>
                  </a:cubicBezTo>
                  <a:cubicBezTo>
                    <a:pt x="35" y="0"/>
                    <a:pt x="35" y="0"/>
                    <a:pt x="35" y="0"/>
                  </a:cubicBezTo>
                  <a:cubicBezTo>
                    <a:pt x="38"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59" name="Freeform 89">
              <a:extLst>
                <a:ext uri="{FF2B5EF4-FFF2-40B4-BE49-F238E27FC236}">
                  <a16:creationId xmlns:a16="http://schemas.microsoft.com/office/drawing/2014/main" id="{9C1E83BB-1513-4F63-9563-B2DE2C0CD78E}"/>
                </a:ext>
              </a:extLst>
            </p:cNvPr>
            <p:cNvSpPr>
              <a:spLocks/>
            </p:cNvSpPr>
            <p:nvPr/>
          </p:nvSpPr>
          <p:spPr bwMode="gray">
            <a:xfrm>
              <a:off x="5436237" y="5755213"/>
              <a:ext cx="146050" cy="146050"/>
            </a:xfrm>
            <a:custGeom>
              <a:avLst/>
              <a:gdLst>
                <a:gd name="T0" fmla="*/ 39 w 39"/>
                <a:gd name="T1" fmla="*/ 35 h 39"/>
                <a:gd name="T2" fmla="*/ 35 w 39"/>
                <a:gd name="T3" fmla="*/ 39 h 39"/>
                <a:gd name="T4" fmla="*/ 4 w 39"/>
                <a:gd name="T5" fmla="*/ 39 h 39"/>
                <a:gd name="T6" fmla="*/ 0 w 39"/>
                <a:gd name="T7" fmla="*/ 35 h 39"/>
                <a:gd name="T8" fmla="*/ 0 w 39"/>
                <a:gd name="T9" fmla="*/ 4 h 39"/>
                <a:gd name="T10" fmla="*/ 4 w 39"/>
                <a:gd name="T11" fmla="*/ 0 h 39"/>
                <a:gd name="T12" fmla="*/ 35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1" y="39"/>
                    <a:pt x="0" y="37"/>
                    <a:pt x="0" y="35"/>
                  </a:cubicBezTo>
                  <a:cubicBezTo>
                    <a:pt x="0" y="4"/>
                    <a:pt x="0" y="4"/>
                    <a:pt x="0" y="4"/>
                  </a:cubicBezTo>
                  <a:cubicBezTo>
                    <a:pt x="0" y="2"/>
                    <a:pt x="1" y="0"/>
                    <a:pt x="4" y="0"/>
                  </a:cubicBezTo>
                  <a:cubicBezTo>
                    <a:pt x="35" y="0"/>
                    <a:pt x="35" y="0"/>
                    <a:pt x="35" y="0"/>
                  </a:cubicBezTo>
                  <a:cubicBezTo>
                    <a:pt x="37"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0" name="Freeform 90">
              <a:extLst>
                <a:ext uri="{FF2B5EF4-FFF2-40B4-BE49-F238E27FC236}">
                  <a16:creationId xmlns:a16="http://schemas.microsoft.com/office/drawing/2014/main" id="{A00FE701-DD2D-4E2F-9F21-3B82DFBA8109}"/>
                </a:ext>
              </a:extLst>
            </p:cNvPr>
            <p:cNvSpPr>
              <a:spLocks/>
            </p:cNvSpPr>
            <p:nvPr/>
          </p:nvSpPr>
          <p:spPr bwMode="gray">
            <a:xfrm>
              <a:off x="5612449" y="5755213"/>
              <a:ext cx="146050" cy="146050"/>
            </a:xfrm>
            <a:custGeom>
              <a:avLst/>
              <a:gdLst>
                <a:gd name="T0" fmla="*/ 39 w 39"/>
                <a:gd name="T1" fmla="*/ 35 h 39"/>
                <a:gd name="T2" fmla="*/ 35 w 39"/>
                <a:gd name="T3" fmla="*/ 39 h 39"/>
                <a:gd name="T4" fmla="*/ 3 w 39"/>
                <a:gd name="T5" fmla="*/ 39 h 39"/>
                <a:gd name="T6" fmla="*/ 0 w 39"/>
                <a:gd name="T7" fmla="*/ 35 h 39"/>
                <a:gd name="T8" fmla="*/ 0 w 39"/>
                <a:gd name="T9" fmla="*/ 4 h 39"/>
                <a:gd name="T10" fmla="*/ 3 w 39"/>
                <a:gd name="T11" fmla="*/ 0 h 39"/>
                <a:gd name="T12" fmla="*/ 35 w 39"/>
                <a:gd name="T13" fmla="*/ 0 h 39"/>
                <a:gd name="T14" fmla="*/ 39 w 39"/>
                <a:gd name="T15" fmla="*/ 4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3" y="39"/>
                    <a:pt x="3" y="39"/>
                    <a:pt x="3" y="39"/>
                  </a:cubicBezTo>
                  <a:cubicBezTo>
                    <a:pt x="1" y="39"/>
                    <a:pt x="0" y="37"/>
                    <a:pt x="0" y="35"/>
                  </a:cubicBezTo>
                  <a:cubicBezTo>
                    <a:pt x="0" y="4"/>
                    <a:pt x="0" y="4"/>
                    <a:pt x="0" y="4"/>
                  </a:cubicBezTo>
                  <a:cubicBezTo>
                    <a:pt x="0" y="2"/>
                    <a:pt x="1" y="0"/>
                    <a:pt x="3" y="0"/>
                  </a:cubicBezTo>
                  <a:cubicBezTo>
                    <a:pt x="35" y="0"/>
                    <a:pt x="35" y="0"/>
                    <a:pt x="35" y="0"/>
                  </a:cubicBezTo>
                  <a:cubicBezTo>
                    <a:pt x="37" y="0"/>
                    <a:pt x="39" y="2"/>
                    <a:pt x="39" y="4"/>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1" name="Freeform 91">
              <a:extLst>
                <a:ext uri="{FF2B5EF4-FFF2-40B4-BE49-F238E27FC236}">
                  <a16:creationId xmlns:a16="http://schemas.microsoft.com/office/drawing/2014/main" id="{A591965C-9CAF-4944-8EA2-4C7088E6C7A5}"/>
                </a:ext>
              </a:extLst>
            </p:cNvPr>
            <p:cNvSpPr>
              <a:spLocks/>
            </p:cNvSpPr>
            <p:nvPr/>
          </p:nvSpPr>
          <p:spPr bwMode="gray">
            <a:xfrm>
              <a:off x="5706112" y="5579000"/>
              <a:ext cx="147638" cy="146050"/>
            </a:xfrm>
            <a:custGeom>
              <a:avLst/>
              <a:gdLst>
                <a:gd name="T0" fmla="*/ 39 w 39"/>
                <a:gd name="T1" fmla="*/ 35 h 39"/>
                <a:gd name="T2" fmla="*/ 35 w 39"/>
                <a:gd name="T3" fmla="*/ 39 h 39"/>
                <a:gd name="T4" fmla="*/ 4 w 39"/>
                <a:gd name="T5" fmla="*/ 39 h 39"/>
                <a:gd name="T6" fmla="*/ 0 w 39"/>
                <a:gd name="T7" fmla="*/ 35 h 39"/>
                <a:gd name="T8" fmla="*/ 0 w 39"/>
                <a:gd name="T9" fmla="*/ 3 h 39"/>
                <a:gd name="T10" fmla="*/ 4 w 39"/>
                <a:gd name="T11" fmla="*/ 0 h 39"/>
                <a:gd name="T12" fmla="*/ 35 w 39"/>
                <a:gd name="T13" fmla="*/ 0 h 39"/>
                <a:gd name="T14" fmla="*/ 39 w 39"/>
                <a:gd name="T15" fmla="*/ 3 h 39"/>
                <a:gd name="T16" fmla="*/ 39 w 3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5"/>
                  </a:moveTo>
                  <a:cubicBezTo>
                    <a:pt x="39" y="37"/>
                    <a:pt x="37" y="39"/>
                    <a:pt x="35" y="39"/>
                  </a:cubicBezTo>
                  <a:cubicBezTo>
                    <a:pt x="4" y="39"/>
                    <a:pt x="4" y="39"/>
                    <a:pt x="4" y="39"/>
                  </a:cubicBezTo>
                  <a:cubicBezTo>
                    <a:pt x="2" y="39"/>
                    <a:pt x="0" y="37"/>
                    <a:pt x="0" y="35"/>
                  </a:cubicBezTo>
                  <a:cubicBezTo>
                    <a:pt x="0" y="3"/>
                    <a:pt x="0" y="3"/>
                    <a:pt x="0" y="3"/>
                  </a:cubicBezTo>
                  <a:cubicBezTo>
                    <a:pt x="0" y="1"/>
                    <a:pt x="2" y="0"/>
                    <a:pt x="4" y="0"/>
                  </a:cubicBezTo>
                  <a:cubicBezTo>
                    <a:pt x="35" y="0"/>
                    <a:pt x="35" y="0"/>
                    <a:pt x="35" y="0"/>
                  </a:cubicBezTo>
                  <a:cubicBezTo>
                    <a:pt x="37" y="0"/>
                    <a:pt x="39" y="1"/>
                    <a:pt x="39" y="3"/>
                  </a:cubicBezTo>
                  <a:lnTo>
                    <a:pt x="3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2" name="Freeform 92">
              <a:extLst>
                <a:ext uri="{FF2B5EF4-FFF2-40B4-BE49-F238E27FC236}">
                  <a16:creationId xmlns:a16="http://schemas.microsoft.com/office/drawing/2014/main" id="{37743195-AB43-4C40-B32D-A44DC97C9707}"/>
                </a:ext>
              </a:extLst>
            </p:cNvPr>
            <p:cNvSpPr>
              <a:spLocks/>
            </p:cNvSpPr>
            <p:nvPr/>
          </p:nvSpPr>
          <p:spPr bwMode="gray">
            <a:xfrm>
              <a:off x="5804537" y="5399613"/>
              <a:ext cx="146050" cy="146050"/>
            </a:xfrm>
            <a:custGeom>
              <a:avLst/>
              <a:gdLst>
                <a:gd name="T0" fmla="*/ 39 w 39"/>
                <a:gd name="T1" fmla="*/ 36 h 39"/>
                <a:gd name="T2" fmla="*/ 36 w 39"/>
                <a:gd name="T3" fmla="*/ 39 h 39"/>
                <a:gd name="T4" fmla="*/ 4 w 39"/>
                <a:gd name="T5" fmla="*/ 39 h 39"/>
                <a:gd name="T6" fmla="*/ 0 w 39"/>
                <a:gd name="T7" fmla="*/ 36 h 39"/>
                <a:gd name="T8" fmla="*/ 0 w 39"/>
                <a:gd name="T9" fmla="*/ 4 h 39"/>
                <a:gd name="T10" fmla="*/ 4 w 39"/>
                <a:gd name="T11" fmla="*/ 0 h 39"/>
                <a:gd name="T12" fmla="*/ 36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8" y="39"/>
                    <a:pt x="36" y="39"/>
                  </a:cubicBezTo>
                  <a:cubicBezTo>
                    <a:pt x="4" y="39"/>
                    <a:pt x="4" y="39"/>
                    <a:pt x="4" y="39"/>
                  </a:cubicBezTo>
                  <a:cubicBezTo>
                    <a:pt x="2" y="39"/>
                    <a:pt x="0" y="38"/>
                    <a:pt x="0" y="36"/>
                  </a:cubicBezTo>
                  <a:cubicBezTo>
                    <a:pt x="0" y="4"/>
                    <a:pt x="0" y="4"/>
                    <a:pt x="0" y="4"/>
                  </a:cubicBezTo>
                  <a:cubicBezTo>
                    <a:pt x="0" y="2"/>
                    <a:pt x="2" y="0"/>
                    <a:pt x="4" y="0"/>
                  </a:cubicBezTo>
                  <a:cubicBezTo>
                    <a:pt x="36" y="0"/>
                    <a:pt x="36" y="0"/>
                    <a:pt x="36" y="0"/>
                  </a:cubicBezTo>
                  <a:cubicBezTo>
                    <a:pt x="38"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3" name="Freeform 93">
              <a:extLst>
                <a:ext uri="{FF2B5EF4-FFF2-40B4-BE49-F238E27FC236}">
                  <a16:creationId xmlns:a16="http://schemas.microsoft.com/office/drawing/2014/main" id="{FC7B9ABD-02B0-48DC-8E85-BED6E92D0D6E}"/>
                </a:ext>
              </a:extLst>
            </p:cNvPr>
            <p:cNvSpPr>
              <a:spLocks/>
            </p:cNvSpPr>
            <p:nvPr/>
          </p:nvSpPr>
          <p:spPr bwMode="gray">
            <a:xfrm>
              <a:off x="5882324" y="5226575"/>
              <a:ext cx="147638"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4" name="Freeform 94">
              <a:extLst>
                <a:ext uri="{FF2B5EF4-FFF2-40B4-BE49-F238E27FC236}">
                  <a16:creationId xmlns:a16="http://schemas.microsoft.com/office/drawing/2014/main" id="{1757B9E5-6140-4E88-82F0-27C04028FB0C}"/>
                </a:ext>
              </a:extLst>
            </p:cNvPr>
            <p:cNvSpPr>
              <a:spLocks/>
            </p:cNvSpPr>
            <p:nvPr/>
          </p:nvSpPr>
          <p:spPr bwMode="gray">
            <a:xfrm>
              <a:off x="6058537" y="5226575"/>
              <a:ext cx="147638" cy="146050"/>
            </a:xfrm>
            <a:custGeom>
              <a:avLst/>
              <a:gdLst>
                <a:gd name="T0" fmla="*/ 39 w 39"/>
                <a:gd name="T1" fmla="*/ 36 h 39"/>
                <a:gd name="T2" fmla="*/ 35 w 39"/>
                <a:gd name="T3" fmla="*/ 39 h 39"/>
                <a:gd name="T4" fmla="*/ 4 w 39"/>
                <a:gd name="T5" fmla="*/ 39 h 39"/>
                <a:gd name="T6" fmla="*/ 0 w 39"/>
                <a:gd name="T7" fmla="*/ 36 h 39"/>
                <a:gd name="T8" fmla="*/ 0 w 39"/>
                <a:gd name="T9" fmla="*/ 4 h 39"/>
                <a:gd name="T10" fmla="*/ 4 w 39"/>
                <a:gd name="T11" fmla="*/ 0 h 39"/>
                <a:gd name="T12" fmla="*/ 35 w 39"/>
                <a:gd name="T13" fmla="*/ 0 h 39"/>
                <a:gd name="T14" fmla="*/ 39 w 39"/>
                <a:gd name="T15" fmla="*/ 4 h 39"/>
                <a:gd name="T16" fmla="*/ 39 w 3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6"/>
                  </a:moveTo>
                  <a:cubicBezTo>
                    <a:pt x="39" y="38"/>
                    <a:pt x="37" y="39"/>
                    <a:pt x="35" y="39"/>
                  </a:cubicBezTo>
                  <a:cubicBezTo>
                    <a:pt x="4" y="39"/>
                    <a:pt x="4" y="39"/>
                    <a:pt x="4" y="39"/>
                  </a:cubicBezTo>
                  <a:cubicBezTo>
                    <a:pt x="2" y="39"/>
                    <a:pt x="0" y="38"/>
                    <a:pt x="0" y="36"/>
                  </a:cubicBezTo>
                  <a:cubicBezTo>
                    <a:pt x="0" y="4"/>
                    <a:pt x="0" y="4"/>
                    <a:pt x="0" y="4"/>
                  </a:cubicBezTo>
                  <a:cubicBezTo>
                    <a:pt x="0" y="2"/>
                    <a:pt x="2" y="0"/>
                    <a:pt x="4" y="0"/>
                  </a:cubicBezTo>
                  <a:cubicBezTo>
                    <a:pt x="35" y="0"/>
                    <a:pt x="35" y="0"/>
                    <a:pt x="35" y="0"/>
                  </a:cubicBezTo>
                  <a:cubicBezTo>
                    <a:pt x="37" y="0"/>
                    <a:pt x="39" y="2"/>
                    <a:pt x="39" y="4"/>
                  </a:cubicBezTo>
                  <a:lnTo>
                    <a:pt x="3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5" name="Freeform 95">
              <a:extLst>
                <a:ext uri="{FF2B5EF4-FFF2-40B4-BE49-F238E27FC236}">
                  <a16:creationId xmlns:a16="http://schemas.microsoft.com/office/drawing/2014/main" id="{16E88B76-5AA8-40BE-9923-1106CCDAEBA9}"/>
                </a:ext>
              </a:extLst>
            </p:cNvPr>
            <p:cNvSpPr>
              <a:spLocks/>
            </p:cNvSpPr>
            <p:nvPr/>
          </p:nvSpPr>
          <p:spPr bwMode="gray">
            <a:xfrm>
              <a:off x="5983924" y="5399613"/>
              <a:ext cx="222250" cy="146050"/>
            </a:xfrm>
            <a:custGeom>
              <a:avLst/>
              <a:gdLst>
                <a:gd name="T0" fmla="*/ 59 w 59"/>
                <a:gd name="T1" fmla="*/ 36 h 39"/>
                <a:gd name="T2" fmla="*/ 55 w 59"/>
                <a:gd name="T3" fmla="*/ 39 h 39"/>
                <a:gd name="T4" fmla="*/ 4 w 59"/>
                <a:gd name="T5" fmla="*/ 39 h 39"/>
                <a:gd name="T6" fmla="*/ 0 w 59"/>
                <a:gd name="T7" fmla="*/ 36 h 39"/>
                <a:gd name="T8" fmla="*/ 0 w 59"/>
                <a:gd name="T9" fmla="*/ 4 h 39"/>
                <a:gd name="T10" fmla="*/ 4 w 59"/>
                <a:gd name="T11" fmla="*/ 0 h 39"/>
                <a:gd name="T12" fmla="*/ 55 w 59"/>
                <a:gd name="T13" fmla="*/ 0 h 39"/>
                <a:gd name="T14" fmla="*/ 59 w 59"/>
                <a:gd name="T15" fmla="*/ 4 h 39"/>
                <a:gd name="T16" fmla="*/ 59 w 5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9" y="36"/>
                  </a:moveTo>
                  <a:cubicBezTo>
                    <a:pt x="59" y="38"/>
                    <a:pt x="57" y="39"/>
                    <a:pt x="55" y="39"/>
                  </a:cubicBezTo>
                  <a:cubicBezTo>
                    <a:pt x="4" y="39"/>
                    <a:pt x="4" y="39"/>
                    <a:pt x="4" y="39"/>
                  </a:cubicBezTo>
                  <a:cubicBezTo>
                    <a:pt x="2" y="39"/>
                    <a:pt x="0" y="38"/>
                    <a:pt x="0" y="36"/>
                  </a:cubicBezTo>
                  <a:cubicBezTo>
                    <a:pt x="0" y="4"/>
                    <a:pt x="0" y="4"/>
                    <a:pt x="0" y="4"/>
                  </a:cubicBezTo>
                  <a:cubicBezTo>
                    <a:pt x="0" y="2"/>
                    <a:pt x="2" y="0"/>
                    <a:pt x="4" y="0"/>
                  </a:cubicBezTo>
                  <a:cubicBezTo>
                    <a:pt x="55" y="0"/>
                    <a:pt x="55" y="0"/>
                    <a:pt x="55" y="0"/>
                  </a:cubicBezTo>
                  <a:cubicBezTo>
                    <a:pt x="57" y="0"/>
                    <a:pt x="59" y="2"/>
                    <a:pt x="59" y="4"/>
                  </a:cubicBezTo>
                  <a:lnTo>
                    <a:pt x="5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6" name="Freeform 96">
              <a:extLst>
                <a:ext uri="{FF2B5EF4-FFF2-40B4-BE49-F238E27FC236}">
                  <a16:creationId xmlns:a16="http://schemas.microsoft.com/office/drawing/2014/main" id="{52353B54-CE9E-4047-969C-0F9746BD9FB9}"/>
                </a:ext>
              </a:extLst>
            </p:cNvPr>
            <p:cNvSpPr>
              <a:spLocks/>
            </p:cNvSpPr>
            <p:nvPr/>
          </p:nvSpPr>
          <p:spPr bwMode="gray">
            <a:xfrm>
              <a:off x="5882324" y="5579000"/>
              <a:ext cx="323850" cy="146050"/>
            </a:xfrm>
            <a:custGeom>
              <a:avLst/>
              <a:gdLst>
                <a:gd name="T0" fmla="*/ 86 w 86"/>
                <a:gd name="T1" fmla="*/ 35 h 39"/>
                <a:gd name="T2" fmla="*/ 82 w 86"/>
                <a:gd name="T3" fmla="*/ 39 h 39"/>
                <a:gd name="T4" fmla="*/ 3 w 86"/>
                <a:gd name="T5" fmla="*/ 39 h 39"/>
                <a:gd name="T6" fmla="*/ 0 w 86"/>
                <a:gd name="T7" fmla="*/ 35 h 39"/>
                <a:gd name="T8" fmla="*/ 0 w 86"/>
                <a:gd name="T9" fmla="*/ 3 h 39"/>
                <a:gd name="T10" fmla="*/ 3 w 86"/>
                <a:gd name="T11" fmla="*/ 0 h 39"/>
                <a:gd name="T12" fmla="*/ 82 w 86"/>
                <a:gd name="T13" fmla="*/ 0 h 39"/>
                <a:gd name="T14" fmla="*/ 86 w 86"/>
                <a:gd name="T15" fmla="*/ 3 h 39"/>
                <a:gd name="T16" fmla="*/ 86 w 86"/>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9">
                  <a:moveTo>
                    <a:pt x="86" y="35"/>
                  </a:moveTo>
                  <a:cubicBezTo>
                    <a:pt x="86" y="37"/>
                    <a:pt x="84" y="39"/>
                    <a:pt x="82" y="39"/>
                  </a:cubicBezTo>
                  <a:cubicBezTo>
                    <a:pt x="3" y="39"/>
                    <a:pt x="3" y="39"/>
                    <a:pt x="3" y="39"/>
                  </a:cubicBezTo>
                  <a:cubicBezTo>
                    <a:pt x="1" y="39"/>
                    <a:pt x="0" y="37"/>
                    <a:pt x="0" y="35"/>
                  </a:cubicBezTo>
                  <a:cubicBezTo>
                    <a:pt x="0" y="3"/>
                    <a:pt x="0" y="3"/>
                    <a:pt x="0" y="3"/>
                  </a:cubicBezTo>
                  <a:cubicBezTo>
                    <a:pt x="0" y="1"/>
                    <a:pt x="1" y="0"/>
                    <a:pt x="3" y="0"/>
                  </a:cubicBezTo>
                  <a:cubicBezTo>
                    <a:pt x="82" y="0"/>
                    <a:pt x="82" y="0"/>
                    <a:pt x="82" y="0"/>
                  </a:cubicBezTo>
                  <a:cubicBezTo>
                    <a:pt x="84" y="0"/>
                    <a:pt x="86" y="1"/>
                    <a:pt x="86" y="3"/>
                  </a:cubicBezTo>
                  <a:lnTo>
                    <a:pt x="86"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7" name="Freeform 97">
              <a:extLst>
                <a:ext uri="{FF2B5EF4-FFF2-40B4-BE49-F238E27FC236}">
                  <a16:creationId xmlns:a16="http://schemas.microsoft.com/office/drawing/2014/main" id="{2366F7B7-65E2-4942-9EF2-6ECD8645E28B}"/>
                </a:ext>
              </a:extLst>
            </p:cNvPr>
            <p:cNvSpPr>
              <a:spLocks/>
            </p:cNvSpPr>
            <p:nvPr/>
          </p:nvSpPr>
          <p:spPr bwMode="gray">
            <a:xfrm>
              <a:off x="5793424" y="5755213"/>
              <a:ext cx="412750" cy="146050"/>
            </a:xfrm>
            <a:custGeom>
              <a:avLst/>
              <a:gdLst>
                <a:gd name="T0" fmla="*/ 110 w 110"/>
                <a:gd name="T1" fmla="*/ 35 h 39"/>
                <a:gd name="T2" fmla="*/ 106 w 110"/>
                <a:gd name="T3" fmla="*/ 39 h 39"/>
                <a:gd name="T4" fmla="*/ 3 w 110"/>
                <a:gd name="T5" fmla="*/ 39 h 39"/>
                <a:gd name="T6" fmla="*/ 0 w 110"/>
                <a:gd name="T7" fmla="*/ 35 h 39"/>
                <a:gd name="T8" fmla="*/ 0 w 110"/>
                <a:gd name="T9" fmla="*/ 4 h 39"/>
                <a:gd name="T10" fmla="*/ 3 w 110"/>
                <a:gd name="T11" fmla="*/ 0 h 39"/>
                <a:gd name="T12" fmla="*/ 106 w 110"/>
                <a:gd name="T13" fmla="*/ 0 h 39"/>
                <a:gd name="T14" fmla="*/ 110 w 110"/>
                <a:gd name="T15" fmla="*/ 4 h 39"/>
                <a:gd name="T16" fmla="*/ 110 w 110"/>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9">
                  <a:moveTo>
                    <a:pt x="110" y="35"/>
                  </a:moveTo>
                  <a:cubicBezTo>
                    <a:pt x="110" y="37"/>
                    <a:pt x="108" y="39"/>
                    <a:pt x="106" y="39"/>
                  </a:cubicBezTo>
                  <a:cubicBezTo>
                    <a:pt x="3" y="39"/>
                    <a:pt x="3" y="39"/>
                    <a:pt x="3" y="39"/>
                  </a:cubicBezTo>
                  <a:cubicBezTo>
                    <a:pt x="1" y="39"/>
                    <a:pt x="0" y="37"/>
                    <a:pt x="0" y="35"/>
                  </a:cubicBezTo>
                  <a:cubicBezTo>
                    <a:pt x="0" y="4"/>
                    <a:pt x="0" y="4"/>
                    <a:pt x="0" y="4"/>
                  </a:cubicBezTo>
                  <a:cubicBezTo>
                    <a:pt x="0" y="2"/>
                    <a:pt x="1" y="0"/>
                    <a:pt x="3" y="0"/>
                  </a:cubicBezTo>
                  <a:cubicBezTo>
                    <a:pt x="106" y="0"/>
                    <a:pt x="106" y="0"/>
                    <a:pt x="106" y="0"/>
                  </a:cubicBezTo>
                  <a:cubicBezTo>
                    <a:pt x="108" y="0"/>
                    <a:pt x="110" y="2"/>
                    <a:pt x="110" y="4"/>
                  </a:cubicBezTo>
                  <a:lnTo>
                    <a:pt x="110"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8" name="Freeform 98">
              <a:extLst>
                <a:ext uri="{FF2B5EF4-FFF2-40B4-BE49-F238E27FC236}">
                  <a16:creationId xmlns:a16="http://schemas.microsoft.com/office/drawing/2014/main" id="{811D00A1-CB2B-475D-A6DC-9ACB9FF68223}"/>
                </a:ext>
              </a:extLst>
            </p:cNvPr>
            <p:cNvSpPr>
              <a:spLocks/>
            </p:cNvSpPr>
            <p:nvPr/>
          </p:nvSpPr>
          <p:spPr bwMode="gray">
            <a:xfrm>
              <a:off x="3943987" y="5399613"/>
              <a:ext cx="220663" cy="146050"/>
            </a:xfrm>
            <a:custGeom>
              <a:avLst/>
              <a:gdLst>
                <a:gd name="T0" fmla="*/ 59 w 59"/>
                <a:gd name="T1" fmla="*/ 36 h 39"/>
                <a:gd name="T2" fmla="*/ 55 w 59"/>
                <a:gd name="T3" fmla="*/ 39 h 39"/>
                <a:gd name="T4" fmla="*/ 3 w 59"/>
                <a:gd name="T5" fmla="*/ 39 h 39"/>
                <a:gd name="T6" fmla="*/ 0 w 59"/>
                <a:gd name="T7" fmla="*/ 36 h 39"/>
                <a:gd name="T8" fmla="*/ 0 w 59"/>
                <a:gd name="T9" fmla="*/ 4 h 39"/>
                <a:gd name="T10" fmla="*/ 3 w 59"/>
                <a:gd name="T11" fmla="*/ 0 h 39"/>
                <a:gd name="T12" fmla="*/ 55 w 59"/>
                <a:gd name="T13" fmla="*/ 0 h 39"/>
                <a:gd name="T14" fmla="*/ 59 w 59"/>
                <a:gd name="T15" fmla="*/ 4 h 39"/>
                <a:gd name="T16" fmla="*/ 59 w 59"/>
                <a:gd name="T1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9" y="36"/>
                  </a:moveTo>
                  <a:cubicBezTo>
                    <a:pt x="59" y="38"/>
                    <a:pt x="57" y="39"/>
                    <a:pt x="55" y="39"/>
                  </a:cubicBezTo>
                  <a:cubicBezTo>
                    <a:pt x="3" y="39"/>
                    <a:pt x="3" y="39"/>
                    <a:pt x="3" y="39"/>
                  </a:cubicBezTo>
                  <a:cubicBezTo>
                    <a:pt x="1" y="39"/>
                    <a:pt x="0" y="38"/>
                    <a:pt x="0" y="36"/>
                  </a:cubicBezTo>
                  <a:cubicBezTo>
                    <a:pt x="0" y="4"/>
                    <a:pt x="0" y="4"/>
                    <a:pt x="0" y="4"/>
                  </a:cubicBezTo>
                  <a:cubicBezTo>
                    <a:pt x="0" y="2"/>
                    <a:pt x="1" y="0"/>
                    <a:pt x="3" y="0"/>
                  </a:cubicBezTo>
                  <a:cubicBezTo>
                    <a:pt x="55" y="0"/>
                    <a:pt x="55" y="0"/>
                    <a:pt x="55" y="0"/>
                  </a:cubicBezTo>
                  <a:cubicBezTo>
                    <a:pt x="57" y="0"/>
                    <a:pt x="59" y="2"/>
                    <a:pt x="59" y="4"/>
                  </a:cubicBezTo>
                  <a:lnTo>
                    <a:pt x="59" y="36"/>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69" name="Freeform 99">
              <a:extLst>
                <a:ext uri="{FF2B5EF4-FFF2-40B4-BE49-F238E27FC236}">
                  <a16:creationId xmlns:a16="http://schemas.microsoft.com/office/drawing/2014/main" id="{A35691B2-EDCD-4605-8BA7-B3B041FCAD55}"/>
                </a:ext>
              </a:extLst>
            </p:cNvPr>
            <p:cNvSpPr>
              <a:spLocks/>
            </p:cNvSpPr>
            <p:nvPr/>
          </p:nvSpPr>
          <p:spPr bwMode="gray">
            <a:xfrm>
              <a:off x="3943987" y="5579000"/>
              <a:ext cx="322263" cy="146050"/>
            </a:xfrm>
            <a:custGeom>
              <a:avLst/>
              <a:gdLst>
                <a:gd name="T0" fmla="*/ 86 w 86"/>
                <a:gd name="T1" fmla="*/ 35 h 39"/>
                <a:gd name="T2" fmla="*/ 83 w 86"/>
                <a:gd name="T3" fmla="*/ 39 h 39"/>
                <a:gd name="T4" fmla="*/ 3 w 86"/>
                <a:gd name="T5" fmla="*/ 39 h 39"/>
                <a:gd name="T6" fmla="*/ 0 w 86"/>
                <a:gd name="T7" fmla="*/ 35 h 39"/>
                <a:gd name="T8" fmla="*/ 0 w 86"/>
                <a:gd name="T9" fmla="*/ 3 h 39"/>
                <a:gd name="T10" fmla="*/ 3 w 86"/>
                <a:gd name="T11" fmla="*/ 0 h 39"/>
                <a:gd name="T12" fmla="*/ 83 w 86"/>
                <a:gd name="T13" fmla="*/ 0 h 39"/>
                <a:gd name="T14" fmla="*/ 86 w 86"/>
                <a:gd name="T15" fmla="*/ 3 h 39"/>
                <a:gd name="T16" fmla="*/ 86 w 86"/>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9">
                  <a:moveTo>
                    <a:pt x="86" y="35"/>
                  </a:moveTo>
                  <a:cubicBezTo>
                    <a:pt x="86" y="37"/>
                    <a:pt x="85" y="39"/>
                    <a:pt x="83" y="39"/>
                  </a:cubicBezTo>
                  <a:cubicBezTo>
                    <a:pt x="3" y="39"/>
                    <a:pt x="3" y="39"/>
                    <a:pt x="3" y="39"/>
                  </a:cubicBezTo>
                  <a:cubicBezTo>
                    <a:pt x="1" y="39"/>
                    <a:pt x="0" y="37"/>
                    <a:pt x="0" y="35"/>
                  </a:cubicBezTo>
                  <a:cubicBezTo>
                    <a:pt x="0" y="3"/>
                    <a:pt x="0" y="3"/>
                    <a:pt x="0" y="3"/>
                  </a:cubicBezTo>
                  <a:cubicBezTo>
                    <a:pt x="0" y="1"/>
                    <a:pt x="1" y="0"/>
                    <a:pt x="3" y="0"/>
                  </a:cubicBezTo>
                  <a:cubicBezTo>
                    <a:pt x="83" y="0"/>
                    <a:pt x="83" y="0"/>
                    <a:pt x="83" y="0"/>
                  </a:cubicBezTo>
                  <a:cubicBezTo>
                    <a:pt x="85" y="0"/>
                    <a:pt x="86" y="1"/>
                    <a:pt x="86" y="3"/>
                  </a:cubicBezTo>
                  <a:lnTo>
                    <a:pt x="86"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70" name="Freeform 100">
              <a:extLst>
                <a:ext uri="{FF2B5EF4-FFF2-40B4-BE49-F238E27FC236}">
                  <a16:creationId xmlns:a16="http://schemas.microsoft.com/office/drawing/2014/main" id="{81CC75B4-D948-4A74-80FC-18127B773156}"/>
                </a:ext>
              </a:extLst>
            </p:cNvPr>
            <p:cNvSpPr>
              <a:spLocks/>
            </p:cNvSpPr>
            <p:nvPr/>
          </p:nvSpPr>
          <p:spPr bwMode="gray">
            <a:xfrm>
              <a:off x="3943987" y="5755213"/>
              <a:ext cx="409575" cy="146050"/>
            </a:xfrm>
            <a:custGeom>
              <a:avLst/>
              <a:gdLst>
                <a:gd name="T0" fmla="*/ 109 w 109"/>
                <a:gd name="T1" fmla="*/ 35 h 39"/>
                <a:gd name="T2" fmla="*/ 106 w 109"/>
                <a:gd name="T3" fmla="*/ 39 h 39"/>
                <a:gd name="T4" fmla="*/ 3 w 109"/>
                <a:gd name="T5" fmla="*/ 39 h 39"/>
                <a:gd name="T6" fmla="*/ 0 w 109"/>
                <a:gd name="T7" fmla="*/ 35 h 39"/>
                <a:gd name="T8" fmla="*/ 0 w 109"/>
                <a:gd name="T9" fmla="*/ 4 h 39"/>
                <a:gd name="T10" fmla="*/ 3 w 109"/>
                <a:gd name="T11" fmla="*/ 0 h 39"/>
                <a:gd name="T12" fmla="*/ 106 w 109"/>
                <a:gd name="T13" fmla="*/ 0 h 39"/>
                <a:gd name="T14" fmla="*/ 109 w 109"/>
                <a:gd name="T15" fmla="*/ 4 h 39"/>
                <a:gd name="T16" fmla="*/ 109 w 109"/>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9">
                  <a:moveTo>
                    <a:pt x="109" y="35"/>
                  </a:moveTo>
                  <a:cubicBezTo>
                    <a:pt x="109" y="37"/>
                    <a:pt x="108" y="39"/>
                    <a:pt x="106" y="39"/>
                  </a:cubicBezTo>
                  <a:cubicBezTo>
                    <a:pt x="3" y="39"/>
                    <a:pt x="3" y="39"/>
                    <a:pt x="3" y="39"/>
                  </a:cubicBezTo>
                  <a:cubicBezTo>
                    <a:pt x="1" y="39"/>
                    <a:pt x="0" y="37"/>
                    <a:pt x="0" y="35"/>
                  </a:cubicBezTo>
                  <a:cubicBezTo>
                    <a:pt x="0" y="4"/>
                    <a:pt x="0" y="4"/>
                    <a:pt x="0" y="4"/>
                  </a:cubicBezTo>
                  <a:cubicBezTo>
                    <a:pt x="0" y="2"/>
                    <a:pt x="1" y="0"/>
                    <a:pt x="3" y="0"/>
                  </a:cubicBezTo>
                  <a:cubicBezTo>
                    <a:pt x="106" y="0"/>
                    <a:pt x="106" y="0"/>
                    <a:pt x="106" y="0"/>
                  </a:cubicBezTo>
                  <a:cubicBezTo>
                    <a:pt x="108" y="0"/>
                    <a:pt x="109" y="2"/>
                    <a:pt x="109" y="4"/>
                  </a:cubicBezTo>
                  <a:lnTo>
                    <a:pt x="109" y="35"/>
                  </a:lnTo>
                  <a:close/>
                </a:path>
              </a:pathLst>
            </a:custGeom>
            <a:solidFill>
              <a:srgbClr val="F3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grpSp>
      <p:grpSp>
        <p:nvGrpSpPr>
          <p:cNvPr id="471" name="Gruppieren 18">
            <a:extLst>
              <a:ext uri="{FF2B5EF4-FFF2-40B4-BE49-F238E27FC236}">
                <a16:creationId xmlns:a16="http://schemas.microsoft.com/office/drawing/2014/main" id="{024CE240-B86E-43B9-86CD-34EBFDDA020D}"/>
              </a:ext>
            </a:extLst>
          </p:cNvPr>
          <p:cNvGrpSpPr/>
          <p:nvPr/>
        </p:nvGrpSpPr>
        <p:grpSpPr bwMode="gray">
          <a:xfrm rot="21319514">
            <a:off x="1963632" y="6025427"/>
            <a:ext cx="624382" cy="933895"/>
            <a:chOff x="6132677" y="3244887"/>
            <a:chExt cx="3457508" cy="4354045"/>
          </a:xfrm>
        </p:grpSpPr>
        <p:grpSp>
          <p:nvGrpSpPr>
            <p:cNvPr id="472" name="Gruppieren 39">
              <a:extLst>
                <a:ext uri="{FF2B5EF4-FFF2-40B4-BE49-F238E27FC236}">
                  <a16:creationId xmlns:a16="http://schemas.microsoft.com/office/drawing/2014/main" id="{0FEAF184-8373-472D-81A5-BFEADA4A077A}"/>
                </a:ext>
              </a:extLst>
            </p:cNvPr>
            <p:cNvGrpSpPr/>
            <p:nvPr/>
          </p:nvGrpSpPr>
          <p:grpSpPr bwMode="gray">
            <a:xfrm rot="152963">
              <a:off x="7198951" y="5438395"/>
              <a:ext cx="2217164" cy="1753096"/>
              <a:chOff x="7075903" y="5215986"/>
              <a:chExt cx="2217164" cy="1753096"/>
            </a:xfrm>
          </p:grpSpPr>
          <p:sp>
            <p:nvSpPr>
              <p:cNvPr id="490" name="Freeform 31">
                <a:extLst>
                  <a:ext uri="{FF2B5EF4-FFF2-40B4-BE49-F238E27FC236}">
                    <a16:creationId xmlns:a16="http://schemas.microsoft.com/office/drawing/2014/main" id="{2C892DEB-556D-49DB-9867-A6B7C59F224A}"/>
                  </a:ext>
                </a:extLst>
              </p:cNvPr>
              <p:cNvSpPr>
                <a:spLocks/>
              </p:cNvSpPr>
              <p:nvPr/>
            </p:nvSpPr>
            <p:spPr bwMode="gray">
              <a:xfrm rot="9348451" flipV="1">
                <a:off x="7215967" y="5955521"/>
                <a:ext cx="2077100" cy="1013561"/>
              </a:xfrm>
              <a:custGeom>
                <a:avLst/>
                <a:gdLst>
                  <a:gd name="T0" fmla="*/ 0 w 158"/>
                  <a:gd name="T1" fmla="*/ 14 h 44"/>
                  <a:gd name="T2" fmla="*/ 158 w 158"/>
                  <a:gd name="T3" fmla="*/ 16 h 44"/>
                  <a:gd name="T4" fmla="*/ 0 w 158"/>
                  <a:gd name="T5" fmla="*/ 14 h 44"/>
                </a:gdLst>
                <a:ahLst/>
                <a:cxnLst>
                  <a:cxn ang="0">
                    <a:pos x="T0" y="T1"/>
                  </a:cxn>
                  <a:cxn ang="0">
                    <a:pos x="T2" y="T3"/>
                  </a:cxn>
                  <a:cxn ang="0">
                    <a:pos x="T4" y="T5"/>
                  </a:cxn>
                </a:cxnLst>
                <a:rect l="0" t="0" r="r" b="b"/>
                <a:pathLst>
                  <a:path w="158" h="44">
                    <a:moveTo>
                      <a:pt x="0" y="14"/>
                    </a:moveTo>
                    <a:cubicBezTo>
                      <a:pt x="0" y="14"/>
                      <a:pt x="106" y="0"/>
                      <a:pt x="158" y="16"/>
                    </a:cubicBezTo>
                    <a:cubicBezTo>
                      <a:pt x="158" y="16"/>
                      <a:pt x="83" y="44"/>
                      <a:pt x="0" y="14"/>
                    </a:cubicBezTo>
                    <a:close/>
                  </a:path>
                </a:pathLst>
              </a:custGeom>
              <a:solidFill>
                <a:srgbClr val="0D0D0D"/>
              </a:solidFill>
              <a:ln w="15875" cap="flat">
                <a:solidFill>
                  <a:srgbClr val="0D0D0D"/>
                </a:solidFill>
                <a:prstDash val="solid"/>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91" name="Freeform 29">
                <a:extLst>
                  <a:ext uri="{FF2B5EF4-FFF2-40B4-BE49-F238E27FC236}">
                    <a16:creationId xmlns:a16="http://schemas.microsoft.com/office/drawing/2014/main" id="{AF5E2B88-0660-4C86-B1F2-C025EE8A8E0A}"/>
                  </a:ext>
                </a:extLst>
              </p:cNvPr>
              <p:cNvSpPr>
                <a:spLocks/>
              </p:cNvSpPr>
              <p:nvPr/>
            </p:nvSpPr>
            <p:spPr bwMode="gray">
              <a:xfrm rot="20168421" flipH="1">
                <a:off x="7075903" y="5215986"/>
                <a:ext cx="1763507" cy="1109602"/>
              </a:xfrm>
              <a:custGeom>
                <a:avLst/>
                <a:gdLst>
                  <a:gd name="T0" fmla="*/ 0 w 924"/>
                  <a:gd name="T1" fmla="*/ 208 h 352"/>
                  <a:gd name="T2" fmla="*/ 924 w 924"/>
                  <a:gd name="T3" fmla="*/ 208 h 352"/>
                  <a:gd name="T4" fmla="*/ 0 w 924"/>
                  <a:gd name="T5" fmla="*/ 208 h 352"/>
                </a:gdLst>
                <a:ahLst/>
                <a:cxnLst>
                  <a:cxn ang="0">
                    <a:pos x="T0" y="T1"/>
                  </a:cxn>
                  <a:cxn ang="0">
                    <a:pos x="T2" y="T3"/>
                  </a:cxn>
                  <a:cxn ang="0">
                    <a:pos x="T4" y="T5"/>
                  </a:cxn>
                </a:cxnLst>
                <a:rect l="0" t="0" r="r" b="b"/>
                <a:pathLst>
                  <a:path w="924" h="352">
                    <a:moveTo>
                      <a:pt x="0" y="208"/>
                    </a:moveTo>
                    <a:cubicBezTo>
                      <a:pt x="0" y="208"/>
                      <a:pt x="472" y="0"/>
                      <a:pt x="924" y="208"/>
                    </a:cubicBezTo>
                    <a:cubicBezTo>
                      <a:pt x="924" y="208"/>
                      <a:pt x="464" y="352"/>
                      <a:pt x="0" y="208"/>
                    </a:cubicBez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1" dirty="0">
                  <a:solidFill>
                    <a:prstClr val="black"/>
                  </a:solidFill>
                  <a:latin typeface="Calibri"/>
                </a:endParaRPr>
              </a:p>
            </p:txBody>
          </p:sp>
        </p:grpSp>
        <p:grpSp>
          <p:nvGrpSpPr>
            <p:cNvPr id="473" name="Gruppieren 40">
              <a:extLst>
                <a:ext uri="{FF2B5EF4-FFF2-40B4-BE49-F238E27FC236}">
                  <a16:creationId xmlns:a16="http://schemas.microsoft.com/office/drawing/2014/main" id="{EE5BEAC1-A3C2-4CCE-9285-1067A7973DC9}"/>
                </a:ext>
              </a:extLst>
            </p:cNvPr>
            <p:cNvGrpSpPr/>
            <p:nvPr/>
          </p:nvGrpSpPr>
          <p:grpSpPr bwMode="gray">
            <a:xfrm>
              <a:off x="6132677" y="3244887"/>
              <a:ext cx="3169636" cy="3733583"/>
              <a:chOff x="4654550" y="-3390901"/>
              <a:chExt cx="2444751" cy="2879725"/>
            </a:xfrm>
          </p:grpSpPr>
          <p:sp>
            <p:nvSpPr>
              <p:cNvPr id="477" name="Freeform 6">
                <a:extLst>
                  <a:ext uri="{FF2B5EF4-FFF2-40B4-BE49-F238E27FC236}">
                    <a16:creationId xmlns:a16="http://schemas.microsoft.com/office/drawing/2014/main" id="{4B07AEBE-8B83-4015-9A23-9F2513248779}"/>
                  </a:ext>
                </a:extLst>
              </p:cNvPr>
              <p:cNvSpPr>
                <a:spLocks/>
              </p:cNvSpPr>
              <p:nvPr/>
            </p:nvSpPr>
            <p:spPr bwMode="gray">
              <a:xfrm>
                <a:off x="4662488" y="-3390901"/>
                <a:ext cx="2436813" cy="2879725"/>
              </a:xfrm>
              <a:custGeom>
                <a:avLst/>
                <a:gdLst>
                  <a:gd name="T0" fmla="*/ 403 w 650"/>
                  <a:gd name="T1" fmla="*/ 768 h 768"/>
                  <a:gd name="T2" fmla="*/ 289 w 650"/>
                  <a:gd name="T3" fmla="*/ 611 h 768"/>
                  <a:gd name="T4" fmla="*/ 268 w 650"/>
                  <a:gd name="T5" fmla="*/ 597 h 768"/>
                  <a:gd name="T6" fmla="*/ 192 w 650"/>
                  <a:gd name="T7" fmla="*/ 557 h 768"/>
                  <a:gd name="T8" fmla="*/ 130 w 650"/>
                  <a:gd name="T9" fmla="*/ 513 h 768"/>
                  <a:gd name="T10" fmla="*/ 96 w 650"/>
                  <a:gd name="T11" fmla="*/ 472 h 768"/>
                  <a:gd name="T12" fmla="*/ 27 w 650"/>
                  <a:gd name="T13" fmla="*/ 375 h 768"/>
                  <a:gd name="T14" fmla="*/ 33 w 650"/>
                  <a:gd name="T15" fmla="*/ 347 h 768"/>
                  <a:gd name="T16" fmla="*/ 27 w 650"/>
                  <a:gd name="T17" fmla="*/ 331 h 768"/>
                  <a:gd name="T18" fmla="*/ 13 w 650"/>
                  <a:gd name="T19" fmla="*/ 279 h 768"/>
                  <a:gd name="T20" fmla="*/ 85 w 650"/>
                  <a:gd name="T21" fmla="*/ 310 h 768"/>
                  <a:gd name="T22" fmla="*/ 101 w 650"/>
                  <a:gd name="T23" fmla="*/ 354 h 768"/>
                  <a:gd name="T24" fmla="*/ 139 w 650"/>
                  <a:gd name="T25" fmla="*/ 396 h 768"/>
                  <a:gd name="T26" fmla="*/ 161 w 650"/>
                  <a:gd name="T27" fmla="*/ 410 h 768"/>
                  <a:gd name="T28" fmla="*/ 164 w 650"/>
                  <a:gd name="T29" fmla="*/ 374 h 768"/>
                  <a:gd name="T30" fmla="*/ 145 w 650"/>
                  <a:gd name="T31" fmla="*/ 300 h 768"/>
                  <a:gd name="T32" fmla="*/ 98 w 650"/>
                  <a:gd name="T33" fmla="*/ 188 h 768"/>
                  <a:gd name="T34" fmla="*/ 71 w 650"/>
                  <a:gd name="T35" fmla="*/ 123 h 768"/>
                  <a:gd name="T36" fmla="*/ 69 w 650"/>
                  <a:gd name="T37" fmla="*/ 60 h 768"/>
                  <a:gd name="T38" fmla="*/ 136 w 650"/>
                  <a:gd name="T39" fmla="*/ 112 h 768"/>
                  <a:gd name="T40" fmla="*/ 206 w 650"/>
                  <a:gd name="T41" fmla="*/ 239 h 768"/>
                  <a:gd name="T42" fmla="*/ 226 w 650"/>
                  <a:gd name="T43" fmla="*/ 209 h 768"/>
                  <a:gd name="T44" fmla="*/ 198 w 650"/>
                  <a:gd name="T45" fmla="*/ 118 h 768"/>
                  <a:gd name="T46" fmla="*/ 182 w 650"/>
                  <a:gd name="T47" fmla="*/ 79 h 768"/>
                  <a:gd name="T48" fmla="*/ 157 w 650"/>
                  <a:gd name="T49" fmla="*/ 56 h 768"/>
                  <a:gd name="T50" fmla="*/ 153 w 650"/>
                  <a:gd name="T51" fmla="*/ 18 h 768"/>
                  <a:gd name="T52" fmla="*/ 192 w 650"/>
                  <a:gd name="T53" fmla="*/ 18 h 768"/>
                  <a:gd name="T54" fmla="*/ 219 w 650"/>
                  <a:gd name="T55" fmla="*/ 27 h 768"/>
                  <a:gd name="T56" fmla="*/ 250 w 650"/>
                  <a:gd name="T57" fmla="*/ 62 h 768"/>
                  <a:gd name="T58" fmla="*/ 289 w 650"/>
                  <a:gd name="T59" fmla="*/ 136 h 768"/>
                  <a:gd name="T60" fmla="*/ 308 w 650"/>
                  <a:gd name="T61" fmla="*/ 225 h 768"/>
                  <a:gd name="T62" fmla="*/ 309 w 650"/>
                  <a:gd name="T63" fmla="*/ 140 h 768"/>
                  <a:gd name="T64" fmla="*/ 279 w 650"/>
                  <a:gd name="T65" fmla="*/ 85 h 768"/>
                  <a:gd name="T66" fmla="*/ 253 w 650"/>
                  <a:gd name="T67" fmla="*/ 21 h 768"/>
                  <a:gd name="T68" fmla="*/ 285 w 650"/>
                  <a:gd name="T69" fmla="*/ 25 h 768"/>
                  <a:gd name="T70" fmla="*/ 358 w 650"/>
                  <a:gd name="T71" fmla="*/ 90 h 768"/>
                  <a:gd name="T72" fmla="*/ 383 w 650"/>
                  <a:gd name="T73" fmla="*/ 192 h 768"/>
                  <a:gd name="T74" fmla="*/ 389 w 650"/>
                  <a:gd name="T75" fmla="*/ 237 h 768"/>
                  <a:gd name="T76" fmla="*/ 398 w 650"/>
                  <a:gd name="T77" fmla="*/ 168 h 768"/>
                  <a:gd name="T78" fmla="*/ 395 w 650"/>
                  <a:gd name="T79" fmla="*/ 116 h 768"/>
                  <a:gd name="T80" fmla="*/ 398 w 650"/>
                  <a:gd name="T81" fmla="*/ 33 h 768"/>
                  <a:gd name="T82" fmla="*/ 433 w 650"/>
                  <a:gd name="T83" fmla="*/ 75 h 768"/>
                  <a:gd name="T84" fmla="*/ 451 w 650"/>
                  <a:gd name="T85" fmla="*/ 156 h 768"/>
                  <a:gd name="T86" fmla="*/ 451 w 650"/>
                  <a:gd name="T87" fmla="*/ 186 h 768"/>
                  <a:gd name="T88" fmla="*/ 454 w 650"/>
                  <a:gd name="T89" fmla="*/ 257 h 768"/>
                  <a:gd name="T90" fmla="*/ 470 w 650"/>
                  <a:gd name="T91" fmla="*/ 344 h 768"/>
                  <a:gd name="T92" fmla="*/ 489 w 650"/>
                  <a:gd name="T93" fmla="*/ 492 h 768"/>
                  <a:gd name="T94" fmla="*/ 520 w 650"/>
                  <a:gd name="T95" fmla="*/ 553 h 768"/>
                  <a:gd name="T96" fmla="*/ 604 w 650"/>
                  <a:gd name="T97" fmla="*/ 680 h 768"/>
                  <a:gd name="T98" fmla="*/ 650 w 650"/>
                  <a:gd name="T99" fmla="*/ 741 h 768"/>
                  <a:gd name="T100" fmla="*/ 403 w 650"/>
                  <a:gd name="T101"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0" h="768">
                    <a:moveTo>
                      <a:pt x="403" y="768"/>
                    </a:moveTo>
                    <a:cubicBezTo>
                      <a:pt x="403" y="768"/>
                      <a:pt x="296" y="629"/>
                      <a:pt x="289" y="611"/>
                    </a:cubicBezTo>
                    <a:cubicBezTo>
                      <a:pt x="289" y="611"/>
                      <a:pt x="270" y="601"/>
                      <a:pt x="268" y="597"/>
                    </a:cubicBezTo>
                    <a:cubicBezTo>
                      <a:pt x="268" y="597"/>
                      <a:pt x="200" y="578"/>
                      <a:pt x="192" y="557"/>
                    </a:cubicBezTo>
                    <a:cubicBezTo>
                      <a:pt x="192" y="557"/>
                      <a:pt x="138" y="521"/>
                      <a:pt x="130" y="513"/>
                    </a:cubicBezTo>
                    <a:cubicBezTo>
                      <a:pt x="130" y="513"/>
                      <a:pt x="103" y="499"/>
                      <a:pt x="96" y="472"/>
                    </a:cubicBezTo>
                    <a:cubicBezTo>
                      <a:pt x="96" y="472"/>
                      <a:pt x="26" y="391"/>
                      <a:pt x="27" y="375"/>
                    </a:cubicBezTo>
                    <a:cubicBezTo>
                      <a:pt x="27" y="375"/>
                      <a:pt x="30" y="348"/>
                      <a:pt x="33" y="347"/>
                    </a:cubicBezTo>
                    <a:cubicBezTo>
                      <a:pt x="33" y="347"/>
                      <a:pt x="25" y="338"/>
                      <a:pt x="27" y="331"/>
                    </a:cubicBezTo>
                    <a:cubicBezTo>
                      <a:pt x="27" y="331"/>
                      <a:pt x="0" y="283"/>
                      <a:pt x="13" y="279"/>
                    </a:cubicBezTo>
                    <a:cubicBezTo>
                      <a:pt x="13" y="279"/>
                      <a:pt x="44" y="250"/>
                      <a:pt x="85" y="310"/>
                    </a:cubicBezTo>
                    <a:cubicBezTo>
                      <a:pt x="85" y="310"/>
                      <a:pt x="101" y="333"/>
                      <a:pt x="101" y="354"/>
                    </a:cubicBezTo>
                    <a:cubicBezTo>
                      <a:pt x="101" y="354"/>
                      <a:pt x="135" y="386"/>
                      <a:pt x="139" y="396"/>
                    </a:cubicBezTo>
                    <a:cubicBezTo>
                      <a:pt x="139" y="396"/>
                      <a:pt x="158" y="410"/>
                      <a:pt x="161" y="410"/>
                    </a:cubicBezTo>
                    <a:cubicBezTo>
                      <a:pt x="161" y="410"/>
                      <a:pt x="162" y="382"/>
                      <a:pt x="164" y="374"/>
                    </a:cubicBezTo>
                    <a:cubicBezTo>
                      <a:pt x="164" y="374"/>
                      <a:pt x="143" y="332"/>
                      <a:pt x="145" y="300"/>
                    </a:cubicBezTo>
                    <a:cubicBezTo>
                      <a:pt x="145" y="300"/>
                      <a:pt x="105" y="233"/>
                      <a:pt x="98" y="188"/>
                    </a:cubicBezTo>
                    <a:cubicBezTo>
                      <a:pt x="98" y="188"/>
                      <a:pt x="73" y="128"/>
                      <a:pt x="71" y="123"/>
                    </a:cubicBezTo>
                    <a:cubicBezTo>
                      <a:pt x="71" y="123"/>
                      <a:pt x="37" y="71"/>
                      <a:pt x="69" y="60"/>
                    </a:cubicBezTo>
                    <a:cubicBezTo>
                      <a:pt x="69" y="60"/>
                      <a:pt x="95" y="34"/>
                      <a:pt x="136" y="112"/>
                    </a:cubicBezTo>
                    <a:cubicBezTo>
                      <a:pt x="136" y="112"/>
                      <a:pt x="187" y="181"/>
                      <a:pt x="206" y="239"/>
                    </a:cubicBezTo>
                    <a:cubicBezTo>
                      <a:pt x="206" y="239"/>
                      <a:pt x="226" y="271"/>
                      <a:pt x="226" y="209"/>
                    </a:cubicBezTo>
                    <a:cubicBezTo>
                      <a:pt x="226" y="209"/>
                      <a:pt x="207" y="130"/>
                      <a:pt x="198" y="118"/>
                    </a:cubicBezTo>
                    <a:cubicBezTo>
                      <a:pt x="198" y="118"/>
                      <a:pt x="181" y="97"/>
                      <a:pt x="182" y="79"/>
                    </a:cubicBezTo>
                    <a:cubicBezTo>
                      <a:pt x="182" y="79"/>
                      <a:pt x="161" y="55"/>
                      <a:pt x="157" y="56"/>
                    </a:cubicBezTo>
                    <a:cubicBezTo>
                      <a:pt x="157" y="56"/>
                      <a:pt x="130" y="29"/>
                      <a:pt x="153" y="18"/>
                    </a:cubicBezTo>
                    <a:cubicBezTo>
                      <a:pt x="153" y="18"/>
                      <a:pt x="168" y="0"/>
                      <a:pt x="192" y="18"/>
                    </a:cubicBezTo>
                    <a:cubicBezTo>
                      <a:pt x="192" y="18"/>
                      <a:pt x="212" y="21"/>
                      <a:pt x="219" y="27"/>
                    </a:cubicBezTo>
                    <a:cubicBezTo>
                      <a:pt x="219" y="27"/>
                      <a:pt x="246" y="46"/>
                      <a:pt x="250" y="62"/>
                    </a:cubicBezTo>
                    <a:cubicBezTo>
                      <a:pt x="250" y="62"/>
                      <a:pt x="283" y="92"/>
                      <a:pt x="289" y="136"/>
                    </a:cubicBezTo>
                    <a:cubicBezTo>
                      <a:pt x="308" y="225"/>
                      <a:pt x="308" y="225"/>
                      <a:pt x="308" y="225"/>
                    </a:cubicBezTo>
                    <a:cubicBezTo>
                      <a:pt x="308" y="225"/>
                      <a:pt x="307" y="151"/>
                      <a:pt x="309" y="140"/>
                    </a:cubicBezTo>
                    <a:cubicBezTo>
                      <a:pt x="309" y="140"/>
                      <a:pt x="277" y="96"/>
                      <a:pt x="279" y="85"/>
                    </a:cubicBezTo>
                    <a:cubicBezTo>
                      <a:pt x="279" y="85"/>
                      <a:pt x="213" y="28"/>
                      <a:pt x="253" y="21"/>
                    </a:cubicBezTo>
                    <a:cubicBezTo>
                      <a:pt x="253" y="21"/>
                      <a:pt x="259" y="10"/>
                      <a:pt x="285" y="25"/>
                    </a:cubicBezTo>
                    <a:cubicBezTo>
                      <a:pt x="285" y="25"/>
                      <a:pt x="336" y="37"/>
                      <a:pt x="358" y="90"/>
                    </a:cubicBezTo>
                    <a:cubicBezTo>
                      <a:pt x="358" y="90"/>
                      <a:pt x="393" y="140"/>
                      <a:pt x="383" y="192"/>
                    </a:cubicBezTo>
                    <a:cubicBezTo>
                      <a:pt x="383" y="192"/>
                      <a:pt x="384" y="227"/>
                      <a:pt x="389" y="237"/>
                    </a:cubicBezTo>
                    <a:cubicBezTo>
                      <a:pt x="389" y="237"/>
                      <a:pt x="395" y="173"/>
                      <a:pt x="398" y="168"/>
                    </a:cubicBezTo>
                    <a:cubicBezTo>
                      <a:pt x="398" y="168"/>
                      <a:pt x="389" y="125"/>
                      <a:pt x="395" y="116"/>
                    </a:cubicBezTo>
                    <a:cubicBezTo>
                      <a:pt x="395" y="116"/>
                      <a:pt x="357" y="43"/>
                      <a:pt x="398" y="33"/>
                    </a:cubicBezTo>
                    <a:cubicBezTo>
                      <a:pt x="398" y="33"/>
                      <a:pt x="418" y="29"/>
                      <a:pt x="433" y="75"/>
                    </a:cubicBezTo>
                    <a:cubicBezTo>
                      <a:pt x="433" y="75"/>
                      <a:pt x="453" y="112"/>
                      <a:pt x="451" y="156"/>
                    </a:cubicBezTo>
                    <a:cubicBezTo>
                      <a:pt x="451" y="156"/>
                      <a:pt x="457" y="161"/>
                      <a:pt x="451" y="186"/>
                    </a:cubicBezTo>
                    <a:cubicBezTo>
                      <a:pt x="451" y="186"/>
                      <a:pt x="460" y="209"/>
                      <a:pt x="454" y="257"/>
                    </a:cubicBezTo>
                    <a:cubicBezTo>
                      <a:pt x="454" y="257"/>
                      <a:pt x="458" y="326"/>
                      <a:pt x="470" y="344"/>
                    </a:cubicBezTo>
                    <a:cubicBezTo>
                      <a:pt x="470" y="344"/>
                      <a:pt x="493" y="427"/>
                      <a:pt x="489" y="492"/>
                    </a:cubicBezTo>
                    <a:cubicBezTo>
                      <a:pt x="489" y="492"/>
                      <a:pt x="493" y="526"/>
                      <a:pt x="520" y="553"/>
                    </a:cubicBezTo>
                    <a:cubicBezTo>
                      <a:pt x="520" y="553"/>
                      <a:pt x="589" y="653"/>
                      <a:pt x="604" y="680"/>
                    </a:cubicBezTo>
                    <a:cubicBezTo>
                      <a:pt x="604" y="680"/>
                      <a:pt x="642" y="730"/>
                      <a:pt x="650" y="741"/>
                    </a:cubicBezTo>
                    <a:lnTo>
                      <a:pt x="403" y="768"/>
                    </a:lnTo>
                    <a:close/>
                  </a:path>
                </a:pathLst>
              </a:custGeom>
              <a:solidFill>
                <a:srgbClr val="F8C080"/>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78" name="Freeform 7">
                <a:extLst>
                  <a:ext uri="{FF2B5EF4-FFF2-40B4-BE49-F238E27FC236}">
                    <a16:creationId xmlns:a16="http://schemas.microsoft.com/office/drawing/2014/main" id="{35D4AEE8-D243-445B-9ECE-7109251B783A}"/>
                  </a:ext>
                </a:extLst>
              </p:cNvPr>
              <p:cNvSpPr>
                <a:spLocks/>
              </p:cNvSpPr>
              <p:nvPr/>
            </p:nvSpPr>
            <p:spPr bwMode="gray">
              <a:xfrm>
                <a:off x="4654550" y="-2352676"/>
                <a:ext cx="173038" cy="198438"/>
              </a:xfrm>
              <a:custGeom>
                <a:avLst/>
                <a:gdLst>
                  <a:gd name="T0" fmla="*/ 46 w 46"/>
                  <a:gd name="T1" fmla="*/ 35 h 53"/>
                  <a:gd name="T2" fmla="*/ 31 w 46"/>
                  <a:gd name="T3" fmla="*/ 53 h 53"/>
                  <a:gd name="T4" fmla="*/ 16 w 46"/>
                  <a:gd name="T5" fmla="*/ 4 h 53"/>
                  <a:gd name="T6" fmla="*/ 46 w 46"/>
                  <a:gd name="T7" fmla="*/ 35 h 53"/>
                </a:gdLst>
                <a:ahLst/>
                <a:cxnLst>
                  <a:cxn ang="0">
                    <a:pos x="T0" y="T1"/>
                  </a:cxn>
                  <a:cxn ang="0">
                    <a:pos x="T2" y="T3"/>
                  </a:cxn>
                  <a:cxn ang="0">
                    <a:pos x="T4" y="T5"/>
                  </a:cxn>
                  <a:cxn ang="0">
                    <a:pos x="T6" y="T7"/>
                  </a:cxn>
                </a:cxnLst>
                <a:rect l="0" t="0" r="r" b="b"/>
                <a:pathLst>
                  <a:path w="46" h="53">
                    <a:moveTo>
                      <a:pt x="46" y="35"/>
                    </a:moveTo>
                    <a:cubicBezTo>
                      <a:pt x="46" y="35"/>
                      <a:pt x="39" y="50"/>
                      <a:pt x="31" y="53"/>
                    </a:cubicBezTo>
                    <a:cubicBezTo>
                      <a:pt x="31" y="53"/>
                      <a:pt x="0" y="4"/>
                      <a:pt x="16" y="4"/>
                    </a:cubicBezTo>
                    <a:cubicBezTo>
                      <a:pt x="16" y="4"/>
                      <a:pt x="33" y="0"/>
                      <a:pt x="46" y="35"/>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79" name="Freeform 8">
                <a:extLst>
                  <a:ext uri="{FF2B5EF4-FFF2-40B4-BE49-F238E27FC236}">
                    <a16:creationId xmlns:a16="http://schemas.microsoft.com/office/drawing/2014/main" id="{AC74F2DC-DA0E-4AB8-AFA4-02C6804F63AF}"/>
                  </a:ext>
                </a:extLst>
              </p:cNvPr>
              <p:cNvSpPr>
                <a:spLocks/>
              </p:cNvSpPr>
              <p:nvPr/>
            </p:nvSpPr>
            <p:spPr bwMode="gray">
              <a:xfrm>
                <a:off x="4841875" y="-3203576"/>
                <a:ext cx="214313" cy="153988"/>
              </a:xfrm>
              <a:custGeom>
                <a:avLst/>
                <a:gdLst>
                  <a:gd name="T0" fmla="*/ 55 w 57"/>
                  <a:gd name="T1" fmla="*/ 30 h 41"/>
                  <a:gd name="T2" fmla="*/ 25 w 57"/>
                  <a:gd name="T3" fmla="*/ 37 h 41"/>
                  <a:gd name="T4" fmla="*/ 21 w 57"/>
                  <a:gd name="T5" fmla="*/ 13 h 41"/>
                  <a:gd name="T6" fmla="*/ 50 w 57"/>
                  <a:gd name="T7" fmla="*/ 16 h 41"/>
                  <a:gd name="T8" fmla="*/ 55 w 57"/>
                  <a:gd name="T9" fmla="*/ 30 h 41"/>
                </a:gdLst>
                <a:ahLst/>
                <a:cxnLst>
                  <a:cxn ang="0">
                    <a:pos x="T0" y="T1"/>
                  </a:cxn>
                  <a:cxn ang="0">
                    <a:pos x="T2" y="T3"/>
                  </a:cxn>
                  <a:cxn ang="0">
                    <a:pos x="T4" y="T5"/>
                  </a:cxn>
                  <a:cxn ang="0">
                    <a:pos x="T6" y="T7"/>
                  </a:cxn>
                  <a:cxn ang="0">
                    <a:pos x="T8" y="T9"/>
                  </a:cxn>
                </a:cxnLst>
                <a:rect l="0" t="0" r="r" b="b"/>
                <a:pathLst>
                  <a:path w="57" h="41">
                    <a:moveTo>
                      <a:pt x="55" y="30"/>
                    </a:moveTo>
                    <a:cubicBezTo>
                      <a:pt x="55" y="30"/>
                      <a:pt x="28" y="41"/>
                      <a:pt x="25" y="37"/>
                    </a:cubicBezTo>
                    <a:cubicBezTo>
                      <a:pt x="25" y="37"/>
                      <a:pt x="0" y="26"/>
                      <a:pt x="21" y="13"/>
                    </a:cubicBezTo>
                    <a:cubicBezTo>
                      <a:pt x="21" y="13"/>
                      <a:pt x="34" y="0"/>
                      <a:pt x="50" y="16"/>
                    </a:cubicBezTo>
                    <a:cubicBezTo>
                      <a:pt x="50" y="16"/>
                      <a:pt x="57" y="23"/>
                      <a:pt x="55" y="30"/>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0" name="Freeform 9">
                <a:extLst>
                  <a:ext uri="{FF2B5EF4-FFF2-40B4-BE49-F238E27FC236}">
                    <a16:creationId xmlns:a16="http://schemas.microsoft.com/office/drawing/2014/main" id="{0665DEDB-77B2-4390-A897-06C1C72751F0}"/>
                  </a:ext>
                </a:extLst>
              </p:cNvPr>
              <p:cNvSpPr>
                <a:spLocks/>
              </p:cNvSpPr>
              <p:nvPr/>
            </p:nvSpPr>
            <p:spPr bwMode="gray">
              <a:xfrm>
                <a:off x="5235575" y="-3379788"/>
                <a:ext cx="142875" cy="96838"/>
              </a:xfrm>
              <a:custGeom>
                <a:avLst/>
                <a:gdLst>
                  <a:gd name="T0" fmla="*/ 11 w 38"/>
                  <a:gd name="T1" fmla="*/ 26 h 26"/>
                  <a:gd name="T2" fmla="*/ 0 w 38"/>
                  <a:gd name="T3" fmla="*/ 21 h 26"/>
                  <a:gd name="T4" fmla="*/ 32 w 38"/>
                  <a:gd name="T5" fmla="*/ 10 h 26"/>
                  <a:gd name="T6" fmla="*/ 38 w 38"/>
                  <a:gd name="T7" fmla="*/ 18 h 26"/>
                  <a:gd name="T8" fmla="*/ 11 w 38"/>
                  <a:gd name="T9" fmla="*/ 26 h 26"/>
                </a:gdLst>
                <a:ahLst/>
                <a:cxnLst>
                  <a:cxn ang="0">
                    <a:pos x="T0" y="T1"/>
                  </a:cxn>
                  <a:cxn ang="0">
                    <a:pos x="T2" y="T3"/>
                  </a:cxn>
                  <a:cxn ang="0">
                    <a:pos x="T4" y="T5"/>
                  </a:cxn>
                  <a:cxn ang="0">
                    <a:pos x="T6" y="T7"/>
                  </a:cxn>
                  <a:cxn ang="0">
                    <a:pos x="T8" y="T9"/>
                  </a:cxn>
                </a:cxnLst>
                <a:rect l="0" t="0" r="r" b="b"/>
                <a:pathLst>
                  <a:path w="38" h="26">
                    <a:moveTo>
                      <a:pt x="11" y="26"/>
                    </a:moveTo>
                    <a:cubicBezTo>
                      <a:pt x="11" y="26"/>
                      <a:pt x="0" y="24"/>
                      <a:pt x="0" y="21"/>
                    </a:cubicBezTo>
                    <a:cubicBezTo>
                      <a:pt x="0" y="21"/>
                      <a:pt x="2" y="0"/>
                      <a:pt x="32" y="10"/>
                    </a:cubicBezTo>
                    <a:cubicBezTo>
                      <a:pt x="38" y="18"/>
                      <a:pt x="38" y="18"/>
                      <a:pt x="38" y="18"/>
                    </a:cubicBezTo>
                    <a:cubicBezTo>
                      <a:pt x="38" y="18"/>
                      <a:pt x="14" y="26"/>
                      <a:pt x="11" y="26"/>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1" name="Freeform 10">
                <a:extLst>
                  <a:ext uri="{FF2B5EF4-FFF2-40B4-BE49-F238E27FC236}">
                    <a16:creationId xmlns:a16="http://schemas.microsoft.com/office/drawing/2014/main" id="{A82B16E1-DE54-4CAA-A963-04264CA0E763}"/>
                  </a:ext>
                </a:extLst>
              </p:cNvPr>
              <p:cNvSpPr>
                <a:spLocks/>
              </p:cNvSpPr>
              <p:nvPr/>
            </p:nvSpPr>
            <p:spPr bwMode="gray">
              <a:xfrm>
                <a:off x="5595938" y="-3349626"/>
                <a:ext cx="150813" cy="90488"/>
              </a:xfrm>
              <a:custGeom>
                <a:avLst/>
                <a:gdLst>
                  <a:gd name="T0" fmla="*/ 33 w 40"/>
                  <a:gd name="T1" fmla="*/ 18 h 24"/>
                  <a:gd name="T2" fmla="*/ 10 w 40"/>
                  <a:gd name="T3" fmla="*/ 22 h 24"/>
                  <a:gd name="T4" fmla="*/ 5 w 40"/>
                  <a:gd name="T5" fmla="*/ 13 h 24"/>
                  <a:gd name="T6" fmla="*/ 23 w 40"/>
                  <a:gd name="T7" fmla="*/ 8 h 24"/>
                  <a:gd name="T8" fmla="*/ 33 w 40"/>
                  <a:gd name="T9" fmla="*/ 18 h 24"/>
                </a:gdLst>
                <a:ahLst/>
                <a:cxnLst>
                  <a:cxn ang="0">
                    <a:pos x="T0" y="T1"/>
                  </a:cxn>
                  <a:cxn ang="0">
                    <a:pos x="T2" y="T3"/>
                  </a:cxn>
                  <a:cxn ang="0">
                    <a:pos x="T4" y="T5"/>
                  </a:cxn>
                  <a:cxn ang="0">
                    <a:pos x="T6" y="T7"/>
                  </a:cxn>
                  <a:cxn ang="0">
                    <a:pos x="T8" y="T9"/>
                  </a:cxn>
                </a:cxnLst>
                <a:rect l="0" t="0" r="r" b="b"/>
                <a:pathLst>
                  <a:path w="40" h="24">
                    <a:moveTo>
                      <a:pt x="33" y="18"/>
                    </a:moveTo>
                    <a:cubicBezTo>
                      <a:pt x="33" y="18"/>
                      <a:pt x="13" y="24"/>
                      <a:pt x="10" y="22"/>
                    </a:cubicBezTo>
                    <a:cubicBezTo>
                      <a:pt x="10" y="22"/>
                      <a:pt x="0" y="19"/>
                      <a:pt x="5" y="13"/>
                    </a:cubicBezTo>
                    <a:cubicBezTo>
                      <a:pt x="5" y="13"/>
                      <a:pt x="8" y="0"/>
                      <a:pt x="23" y="8"/>
                    </a:cubicBezTo>
                    <a:cubicBezTo>
                      <a:pt x="23" y="8"/>
                      <a:pt x="40" y="16"/>
                      <a:pt x="33" y="18"/>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2" name="Freeform 11">
                <a:extLst>
                  <a:ext uri="{FF2B5EF4-FFF2-40B4-BE49-F238E27FC236}">
                    <a16:creationId xmlns:a16="http://schemas.microsoft.com/office/drawing/2014/main" id="{9A4935B3-C08A-4BB1-8B8B-B653356646EC}"/>
                  </a:ext>
                </a:extLst>
              </p:cNvPr>
              <p:cNvSpPr>
                <a:spLocks/>
              </p:cNvSpPr>
              <p:nvPr/>
            </p:nvSpPr>
            <p:spPr bwMode="gray">
              <a:xfrm>
                <a:off x="6140450" y="-3286126"/>
                <a:ext cx="112713" cy="142875"/>
              </a:xfrm>
              <a:custGeom>
                <a:avLst/>
                <a:gdLst>
                  <a:gd name="T0" fmla="*/ 0 w 30"/>
                  <a:gd name="T1" fmla="*/ 11 h 38"/>
                  <a:gd name="T2" fmla="*/ 14 w 30"/>
                  <a:gd name="T3" fmla="*/ 35 h 38"/>
                  <a:gd name="T4" fmla="*/ 30 w 30"/>
                  <a:gd name="T5" fmla="*/ 35 h 38"/>
                  <a:gd name="T6" fmla="*/ 21 w 30"/>
                  <a:gd name="T7" fmla="*/ 13 h 38"/>
                  <a:gd name="T8" fmla="*/ 0 w 30"/>
                  <a:gd name="T9" fmla="*/ 11 h 38"/>
                </a:gdLst>
                <a:ahLst/>
                <a:cxnLst>
                  <a:cxn ang="0">
                    <a:pos x="T0" y="T1"/>
                  </a:cxn>
                  <a:cxn ang="0">
                    <a:pos x="T2" y="T3"/>
                  </a:cxn>
                  <a:cxn ang="0">
                    <a:pos x="T4" y="T5"/>
                  </a:cxn>
                  <a:cxn ang="0">
                    <a:pos x="T6" y="T7"/>
                  </a:cxn>
                  <a:cxn ang="0">
                    <a:pos x="T8" y="T9"/>
                  </a:cxn>
                </a:cxnLst>
                <a:rect l="0" t="0" r="r" b="b"/>
                <a:pathLst>
                  <a:path w="30" h="38">
                    <a:moveTo>
                      <a:pt x="0" y="11"/>
                    </a:moveTo>
                    <a:cubicBezTo>
                      <a:pt x="0" y="11"/>
                      <a:pt x="2" y="33"/>
                      <a:pt x="14" y="35"/>
                    </a:cubicBezTo>
                    <a:cubicBezTo>
                      <a:pt x="14" y="35"/>
                      <a:pt x="29" y="38"/>
                      <a:pt x="30" y="35"/>
                    </a:cubicBezTo>
                    <a:cubicBezTo>
                      <a:pt x="30" y="35"/>
                      <a:pt x="25" y="17"/>
                      <a:pt x="21" y="13"/>
                    </a:cubicBezTo>
                    <a:cubicBezTo>
                      <a:pt x="21" y="13"/>
                      <a:pt x="9" y="0"/>
                      <a:pt x="0" y="11"/>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3" name="Freeform 12">
                <a:extLst>
                  <a:ext uri="{FF2B5EF4-FFF2-40B4-BE49-F238E27FC236}">
                    <a16:creationId xmlns:a16="http://schemas.microsoft.com/office/drawing/2014/main" id="{B669380F-D932-4A3F-922A-C36DD84C4E49}"/>
                  </a:ext>
                </a:extLst>
              </p:cNvPr>
              <p:cNvSpPr>
                <a:spLocks/>
              </p:cNvSpPr>
              <p:nvPr/>
            </p:nvSpPr>
            <p:spPr bwMode="gray">
              <a:xfrm>
                <a:off x="4887913" y="-2319338"/>
                <a:ext cx="396875" cy="649288"/>
              </a:xfrm>
              <a:custGeom>
                <a:avLst/>
                <a:gdLst>
                  <a:gd name="T0" fmla="*/ 0 w 106"/>
                  <a:gd name="T1" fmla="*/ 0 h 173"/>
                  <a:gd name="T2" fmla="*/ 22 w 106"/>
                  <a:gd name="T3" fmla="*/ 69 h 173"/>
                  <a:gd name="T4" fmla="*/ 68 w 106"/>
                  <a:gd name="T5" fmla="*/ 142 h 173"/>
                  <a:gd name="T6" fmla="*/ 106 w 106"/>
                  <a:gd name="T7" fmla="*/ 173 h 173"/>
                  <a:gd name="T8" fmla="*/ 101 w 106"/>
                  <a:gd name="T9" fmla="*/ 124 h 173"/>
                  <a:gd name="T10" fmla="*/ 79 w 106"/>
                  <a:gd name="T11" fmla="*/ 110 h 173"/>
                  <a:gd name="T12" fmla="*/ 41 w 106"/>
                  <a:gd name="T13" fmla="*/ 68 h 173"/>
                  <a:gd name="T14" fmla="*/ 0 w 106"/>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3">
                    <a:moveTo>
                      <a:pt x="0" y="0"/>
                    </a:moveTo>
                    <a:cubicBezTo>
                      <a:pt x="0" y="0"/>
                      <a:pt x="28" y="48"/>
                      <a:pt x="22" y="69"/>
                    </a:cubicBezTo>
                    <a:cubicBezTo>
                      <a:pt x="22" y="69"/>
                      <a:pt x="66" y="131"/>
                      <a:pt x="68" y="142"/>
                    </a:cubicBezTo>
                    <a:cubicBezTo>
                      <a:pt x="68" y="142"/>
                      <a:pt x="106" y="160"/>
                      <a:pt x="106" y="173"/>
                    </a:cubicBezTo>
                    <a:cubicBezTo>
                      <a:pt x="106" y="173"/>
                      <a:pt x="94" y="130"/>
                      <a:pt x="101" y="124"/>
                    </a:cubicBezTo>
                    <a:cubicBezTo>
                      <a:pt x="101" y="124"/>
                      <a:pt x="82" y="112"/>
                      <a:pt x="79" y="110"/>
                    </a:cubicBezTo>
                    <a:cubicBezTo>
                      <a:pt x="79" y="110"/>
                      <a:pt x="62" y="84"/>
                      <a:pt x="41" y="68"/>
                    </a:cubicBezTo>
                    <a:cubicBezTo>
                      <a:pt x="41" y="68"/>
                      <a:pt x="34" y="18"/>
                      <a:pt x="0" y="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4" name="Freeform 13">
                <a:extLst>
                  <a:ext uri="{FF2B5EF4-FFF2-40B4-BE49-F238E27FC236}">
                    <a16:creationId xmlns:a16="http://schemas.microsoft.com/office/drawing/2014/main" id="{A6A01B83-6B8D-473B-B928-B4C4B01090CC}"/>
                  </a:ext>
                </a:extLst>
              </p:cNvPr>
              <p:cNvSpPr>
                <a:spLocks/>
              </p:cNvSpPr>
              <p:nvPr/>
            </p:nvSpPr>
            <p:spPr bwMode="gray">
              <a:xfrm>
                <a:off x="5037138" y="-1584326"/>
                <a:ext cx="874713" cy="693738"/>
              </a:xfrm>
              <a:custGeom>
                <a:avLst/>
                <a:gdLst>
                  <a:gd name="T0" fmla="*/ 230 w 233"/>
                  <a:gd name="T1" fmla="*/ 178 h 185"/>
                  <a:gd name="T2" fmla="*/ 156 w 233"/>
                  <a:gd name="T3" fmla="*/ 94 h 185"/>
                  <a:gd name="T4" fmla="*/ 129 w 233"/>
                  <a:gd name="T5" fmla="*/ 69 h 185"/>
                  <a:gd name="T6" fmla="*/ 13 w 233"/>
                  <a:gd name="T7" fmla="*/ 3 h 185"/>
                  <a:gd name="T8" fmla="*/ 2 w 233"/>
                  <a:gd name="T9" fmla="*/ 3 h 185"/>
                  <a:gd name="T10" fmla="*/ 30 w 233"/>
                  <a:gd name="T11" fmla="*/ 31 h 185"/>
                  <a:gd name="T12" fmla="*/ 92 w 233"/>
                  <a:gd name="T13" fmla="*/ 75 h 185"/>
                  <a:gd name="T14" fmla="*/ 168 w 233"/>
                  <a:gd name="T15" fmla="*/ 115 h 185"/>
                  <a:gd name="T16" fmla="*/ 189 w 233"/>
                  <a:gd name="T17" fmla="*/ 129 h 185"/>
                  <a:gd name="T18" fmla="*/ 227 w 233"/>
                  <a:gd name="T19" fmla="*/ 185 h 185"/>
                  <a:gd name="T20" fmla="*/ 230 w 233"/>
                  <a:gd name="T21" fmla="*/ 17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185">
                    <a:moveTo>
                      <a:pt x="230" y="178"/>
                    </a:moveTo>
                    <a:cubicBezTo>
                      <a:pt x="230" y="178"/>
                      <a:pt x="233" y="133"/>
                      <a:pt x="156" y="94"/>
                    </a:cubicBezTo>
                    <a:cubicBezTo>
                      <a:pt x="156" y="94"/>
                      <a:pt x="136" y="83"/>
                      <a:pt x="129" y="69"/>
                    </a:cubicBezTo>
                    <a:cubicBezTo>
                      <a:pt x="129" y="69"/>
                      <a:pt x="24" y="1"/>
                      <a:pt x="13" y="3"/>
                    </a:cubicBezTo>
                    <a:cubicBezTo>
                      <a:pt x="13" y="3"/>
                      <a:pt x="0" y="0"/>
                      <a:pt x="2" y="3"/>
                    </a:cubicBezTo>
                    <a:cubicBezTo>
                      <a:pt x="2" y="3"/>
                      <a:pt x="13" y="23"/>
                      <a:pt x="30" y="31"/>
                    </a:cubicBezTo>
                    <a:cubicBezTo>
                      <a:pt x="30" y="31"/>
                      <a:pt x="89" y="75"/>
                      <a:pt x="92" y="75"/>
                    </a:cubicBezTo>
                    <a:cubicBezTo>
                      <a:pt x="92" y="75"/>
                      <a:pt x="89" y="91"/>
                      <a:pt x="168" y="115"/>
                    </a:cubicBezTo>
                    <a:cubicBezTo>
                      <a:pt x="168" y="115"/>
                      <a:pt x="177" y="124"/>
                      <a:pt x="189" y="129"/>
                    </a:cubicBezTo>
                    <a:cubicBezTo>
                      <a:pt x="189" y="129"/>
                      <a:pt x="221" y="182"/>
                      <a:pt x="227" y="185"/>
                    </a:cubicBezTo>
                    <a:cubicBezTo>
                      <a:pt x="227" y="185"/>
                      <a:pt x="230" y="181"/>
                      <a:pt x="230" y="178"/>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5" name="Freeform 14">
                <a:extLst>
                  <a:ext uri="{FF2B5EF4-FFF2-40B4-BE49-F238E27FC236}">
                    <a16:creationId xmlns:a16="http://schemas.microsoft.com/office/drawing/2014/main" id="{2C2D5A42-A5BA-4C43-A6CB-736D14299BAE}"/>
                  </a:ext>
                </a:extLst>
              </p:cNvPr>
              <p:cNvSpPr>
                <a:spLocks/>
              </p:cNvSpPr>
              <p:nvPr/>
            </p:nvSpPr>
            <p:spPr bwMode="gray">
              <a:xfrm>
                <a:off x="5551488" y="-3275013"/>
                <a:ext cx="277813" cy="404813"/>
              </a:xfrm>
              <a:custGeom>
                <a:avLst/>
                <a:gdLst>
                  <a:gd name="T0" fmla="*/ 7 w 74"/>
                  <a:gd name="T1" fmla="*/ 0 h 108"/>
                  <a:gd name="T2" fmla="*/ 46 w 74"/>
                  <a:gd name="T3" fmla="*/ 33 h 108"/>
                  <a:gd name="T4" fmla="*/ 73 w 74"/>
                  <a:gd name="T5" fmla="*/ 102 h 108"/>
                  <a:gd name="T6" fmla="*/ 73 w 74"/>
                  <a:gd name="T7" fmla="*/ 108 h 108"/>
                  <a:gd name="T8" fmla="*/ 42 w 74"/>
                  <a:gd name="T9" fmla="*/ 54 h 108"/>
                  <a:gd name="T10" fmla="*/ 7 w 74"/>
                  <a:gd name="T11" fmla="*/ 0 h 108"/>
                </a:gdLst>
                <a:ahLst/>
                <a:cxnLst>
                  <a:cxn ang="0">
                    <a:pos x="T0" y="T1"/>
                  </a:cxn>
                  <a:cxn ang="0">
                    <a:pos x="T2" y="T3"/>
                  </a:cxn>
                  <a:cxn ang="0">
                    <a:pos x="T4" y="T5"/>
                  </a:cxn>
                  <a:cxn ang="0">
                    <a:pos x="T6" y="T7"/>
                  </a:cxn>
                  <a:cxn ang="0">
                    <a:pos x="T8" y="T9"/>
                  </a:cxn>
                  <a:cxn ang="0">
                    <a:pos x="T10" y="T11"/>
                  </a:cxn>
                </a:cxnLst>
                <a:rect l="0" t="0" r="r" b="b"/>
                <a:pathLst>
                  <a:path w="74" h="108">
                    <a:moveTo>
                      <a:pt x="7" y="0"/>
                    </a:moveTo>
                    <a:cubicBezTo>
                      <a:pt x="7" y="0"/>
                      <a:pt x="40" y="18"/>
                      <a:pt x="46" y="33"/>
                    </a:cubicBezTo>
                    <a:cubicBezTo>
                      <a:pt x="46" y="33"/>
                      <a:pt x="74" y="93"/>
                      <a:pt x="73" y="102"/>
                    </a:cubicBezTo>
                    <a:cubicBezTo>
                      <a:pt x="73" y="108"/>
                      <a:pt x="73" y="108"/>
                      <a:pt x="73" y="108"/>
                    </a:cubicBezTo>
                    <a:cubicBezTo>
                      <a:pt x="73" y="108"/>
                      <a:pt x="41" y="73"/>
                      <a:pt x="42" y="54"/>
                    </a:cubicBezTo>
                    <a:cubicBezTo>
                      <a:pt x="42" y="54"/>
                      <a:pt x="0" y="16"/>
                      <a:pt x="7" y="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6" name="Freeform 15">
                <a:extLst>
                  <a:ext uri="{FF2B5EF4-FFF2-40B4-BE49-F238E27FC236}">
                    <a16:creationId xmlns:a16="http://schemas.microsoft.com/office/drawing/2014/main" id="{03B8FC65-7C04-4D83-828F-037454B32819}"/>
                  </a:ext>
                </a:extLst>
              </p:cNvPr>
              <p:cNvSpPr>
                <a:spLocks/>
              </p:cNvSpPr>
              <p:nvPr/>
            </p:nvSpPr>
            <p:spPr bwMode="gray">
              <a:xfrm>
                <a:off x="6016625" y="-3255963"/>
                <a:ext cx="157163" cy="768350"/>
              </a:xfrm>
              <a:custGeom>
                <a:avLst/>
                <a:gdLst>
                  <a:gd name="T0" fmla="*/ 29 w 42"/>
                  <a:gd name="T1" fmla="*/ 0 h 205"/>
                  <a:gd name="T2" fmla="*/ 33 w 42"/>
                  <a:gd name="T3" fmla="*/ 61 h 205"/>
                  <a:gd name="T4" fmla="*/ 42 w 42"/>
                  <a:gd name="T5" fmla="*/ 76 h 205"/>
                  <a:gd name="T6" fmla="*/ 42 w 42"/>
                  <a:gd name="T7" fmla="*/ 128 h 205"/>
                  <a:gd name="T8" fmla="*/ 33 w 42"/>
                  <a:gd name="T9" fmla="*/ 205 h 205"/>
                  <a:gd name="T10" fmla="*/ 37 w 42"/>
                  <a:gd name="T11" fmla="*/ 132 h 205"/>
                  <a:gd name="T12" fmla="*/ 34 w 42"/>
                  <a:gd name="T13" fmla="*/ 80 h 205"/>
                  <a:gd name="T14" fmla="*/ 29 w 42"/>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05">
                    <a:moveTo>
                      <a:pt x="29" y="0"/>
                    </a:moveTo>
                    <a:cubicBezTo>
                      <a:pt x="29" y="0"/>
                      <a:pt x="16" y="26"/>
                      <a:pt x="33" y="61"/>
                    </a:cubicBezTo>
                    <a:cubicBezTo>
                      <a:pt x="33" y="61"/>
                      <a:pt x="38" y="74"/>
                      <a:pt x="42" y="76"/>
                    </a:cubicBezTo>
                    <a:cubicBezTo>
                      <a:pt x="42" y="76"/>
                      <a:pt x="36" y="106"/>
                      <a:pt x="42" y="128"/>
                    </a:cubicBezTo>
                    <a:cubicBezTo>
                      <a:pt x="42" y="128"/>
                      <a:pt x="31" y="186"/>
                      <a:pt x="33" y="205"/>
                    </a:cubicBezTo>
                    <a:cubicBezTo>
                      <a:pt x="33" y="205"/>
                      <a:pt x="24" y="181"/>
                      <a:pt x="37" y="132"/>
                    </a:cubicBezTo>
                    <a:cubicBezTo>
                      <a:pt x="37" y="132"/>
                      <a:pt x="27" y="83"/>
                      <a:pt x="34" y="80"/>
                    </a:cubicBezTo>
                    <a:cubicBezTo>
                      <a:pt x="34" y="80"/>
                      <a:pt x="0" y="16"/>
                      <a:pt x="29" y="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7" name="Freeform 16">
                <a:extLst>
                  <a:ext uri="{FF2B5EF4-FFF2-40B4-BE49-F238E27FC236}">
                    <a16:creationId xmlns:a16="http://schemas.microsoft.com/office/drawing/2014/main" id="{2AC5DED2-8B64-4F5F-8400-63F91BBC3A36}"/>
                  </a:ext>
                </a:extLst>
              </p:cNvPr>
              <p:cNvSpPr>
                <a:spLocks/>
              </p:cNvSpPr>
              <p:nvPr/>
            </p:nvSpPr>
            <p:spPr bwMode="gray">
              <a:xfrm>
                <a:off x="5075238" y="-2730501"/>
                <a:ext cx="171450" cy="52388"/>
              </a:xfrm>
              <a:custGeom>
                <a:avLst/>
                <a:gdLst>
                  <a:gd name="T0" fmla="*/ 10 w 46"/>
                  <a:gd name="T1" fmla="*/ 12 h 14"/>
                  <a:gd name="T2" fmla="*/ 40 w 46"/>
                  <a:gd name="T3" fmla="*/ 5 h 14"/>
                  <a:gd name="T4" fmla="*/ 41 w 46"/>
                  <a:gd name="T5" fmla="*/ 0 h 14"/>
                  <a:gd name="T6" fmla="*/ 4 w 46"/>
                  <a:gd name="T7" fmla="*/ 10 h 14"/>
                  <a:gd name="T8" fmla="*/ 10 w 46"/>
                  <a:gd name="T9" fmla="*/ 12 h 14"/>
                </a:gdLst>
                <a:ahLst/>
                <a:cxnLst>
                  <a:cxn ang="0">
                    <a:pos x="T0" y="T1"/>
                  </a:cxn>
                  <a:cxn ang="0">
                    <a:pos x="T2" y="T3"/>
                  </a:cxn>
                  <a:cxn ang="0">
                    <a:pos x="T4" y="T5"/>
                  </a:cxn>
                  <a:cxn ang="0">
                    <a:pos x="T6" y="T7"/>
                  </a:cxn>
                  <a:cxn ang="0">
                    <a:pos x="T8" y="T9"/>
                  </a:cxn>
                </a:cxnLst>
                <a:rect l="0" t="0" r="r" b="b"/>
                <a:pathLst>
                  <a:path w="46" h="14">
                    <a:moveTo>
                      <a:pt x="10" y="12"/>
                    </a:moveTo>
                    <a:cubicBezTo>
                      <a:pt x="18" y="5"/>
                      <a:pt x="30" y="5"/>
                      <a:pt x="40" y="5"/>
                    </a:cubicBezTo>
                    <a:cubicBezTo>
                      <a:pt x="44" y="5"/>
                      <a:pt x="46" y="0"/>
                      <a:pt x="41" y="0"/>
                    </a:cubicBezTo>
                    <a:cubicBezTo>
                      <a:pt x="28" y="0"/>
                      <a:pt x="14" y="1"/>
                      <a:pt x="4" y="10"/>
                    </a:cubicBezTo>
                    <a:cubicBezTo>
                      <a:pt x="0" y="13"/>
                      <a:pt x="8" y="14"/>
                      <a:pt x="10" y="12"/>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8" name="Freeform 17">
                <a:extLst>
                  <a:ext uri="{FF2B5EF4-FFF2-40B4-BE49-F238E27FC236}">
                    <a16:creationId xmlns:a16="http://schemas.microsoft.com/office/drawing/2014/main" id="{8B8C46B7-C33C-4A95-9D45-76C5AEFA604D}"/>
                  </a:ext>
                </a:extLst>
              </p:cNvPr>
              <p:cNvSpPr>
                <a:spLocks/>
              </p:cNvSpPr>
              <p:nvPr/>
            </p:nvSpPr>
            <p:spPr bwMode="gray">
              <a:xfrm>
                <a:off x="5540375" y="-3030538"/>
                <a:ext cx="123825" cy="63500"/>
              </a:xfrm>
              <a:custGeom>
                <a:avLst/>
                <a:gdLst>
                  <a:gd name="T0" fmla="*/ 8 w 33"/>
                  <a:gd name="T1" fmla="*/ 15 h 17"/>
                  <a:gd name="T2" fmla="*/ 27 w 33"/>
                  <a:gd name="T3" fmla="*/ 6 h 17"/>
                  <a:gd name="T4" fmla="*/ 27 w 33"/>
                  <a:gd name="T5" fmla="*/ 1 h 17"/>
                  <a:gd name="T6" fmla="*/ 1 w 33"/>
                  <a:gd name="T7" fmla="*/ 14 h 17"/>
                  <a:gd name="T8" fmla="*/ 3 w 33"/>
                  <a:gd name="T9" fmla="*/ 17 h 17"/>
                  <a:gd name="T10" fmla="*/ 8 w 33"/>
                  <a:gd name="T11" fmla="*/ 15 h 17"/>
                </a:gdLst>
                <a:ahLst/>
                <a:cxnLst>
                  <a:cxn ang="0">
                    <a:pos x="T0" y="T1"/>
                  </a:cxn>
                  <a:cxn ang="0">
                    <a:pos x="T2" y="T3"/>
                  </a:cxn>
                  <a:cxn ang="0">
                    <a:pos x="T4" y="T5"/>
                  </a:cxn>
                  <a:cxn ang="0">
                    <a:pos x="T6" y="T7"/>
                  </a:cxn>
                  <a:cxn ang="0">
                    <a:pos x="T8" y="T9"/>
                  </a:cxn>
                  <a:cxn ang="0">
                    <a:pos x="T10" y="T11"/>
                  </a:cxn>
                </a:cxnLst>
                <a:rect l="0" t="0" r="r" b="b"/>
                <a:pathLst>
                  <a:path w="33" h="17">
                    <a:moveTo>
                      <a:pt x="8" y="15"/>
                    </a:moveTo>
                    <a:cubicBezTo>
                      <a:pt x="12" y="9"/>
                      <a:pt x="20" y="6"/>
                      <a:pt x="27" y="6"/>
                    </a:cubicBezTo>
                    <a:cubicBezTo>
                      <a:pt x="31" y="6"/>
                      <a:pt x="33" y="0"/>
                      <a:pt x="27" y="1"/>
                    </a:cubicBezTo>
                    <a:cubicBezTo>
                      <a:pt x="17" y="1"/>
                      <a:pt x="6" y="6"/>
                      <a:pt x="1" y="14"/>
                    </a:cubicBezTo>
                    <a:cubicBezTo>
                      <a:pt x="0" y="16"/>
                      <a:pt x="2" y="17"/>
                      <a:pt x="3" y="17"/>
                    </a:cubicBezTo>
                    <a:cubicBezTo>
                      <a:pt x="5" y="17"/>
                      <a:pt x="7" y="16"/>
                      <a:pt x="8" y="15"/>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89" name="Freeform 18">
                <a:extLst>
                  <a:ext uri="{FF2B5EF4-FFF2-40B4-BE49-F238E27FC236}">
                    <a16:creationId xmlns:a16="http://schemas.microsoft.com/office/drawing/2014/main" id="{94FFB608-64F6-4730-A6F0-A2C226147E21}"/>
                  </a:ext>
                </a:extLst>
              </p:cNvPr>
              <p:cNvSpPr>
                <a:spLocks/>
              </p:cNvSpPr>
              <p:nvPr/>
            </p:nvSpPr>
            <p:spPr bwMode="gray">
              <a:xfrm>
                <a:off x="5929313" y="-2889251"/>
                <a:ext cx="142875" cy="49213"/>
              </a:xfrm>
              <a:custGeom>
                <a:avLst/>
                <a:gdLst>
                  <a:gd name="T0" fmla="*/ 4 w 38"/>
                  <a:gd name="T1" fmla="*/ 7 h 13"/>
                  <a:gd name="T2" fmla="*/ 34 w 38"/>
                  <a:gd name="T3" fmla="*/ 7 h 13"/>
                  <a:gd name="T4" fmla="*/ 28 w 38"/>
                  <a:gd name="T5" fmla="*/ 3 h 13"/>
                  <a:gd name="T6" fmla="*/ 10 w 38"/>
                  <a:gd name="T7" fmla="*/ 2 h 13"/>
                  <a:gd name="T8" fmla="*/ 4 w 38"/>
                  <a:gd name="T9" fmla="*/ 7 h 13"/>
                </a:gdLst>
                <a:ahLst/>
                <a:cxnLst>
                  <a:cxn ang="0">
                    <a:pos x="T0" y="T1"/>
                  </a:cxn>
                  <a:cxn ang="0">
                    <a:pos x="T2" y="T3"/>
                  </a:cxn>
                  <a:cxn ang="0">
                    <a:pos x="T4" y="T5"/>
                  </a:cxn>
                  <a:cxn ang="0">
                    <a:pos x="T6" y="T7"/>
                  </a:cxn>
                  <a:cxn ang="0">
                    <a:pos x="T8" y="T9"/>
                  </a:cxn>
                </a:cxnLst>
                <a:rect l="0" t="0" r="r" b="b"/>
                <a:pathLst>
                  <a:path w="38" h="13">
                    <a:moveTo>
                      <a:pt x="4" y="7"/>
                    </a:moveTo>
                    <a:cubicBezTo>
                      <a:pt x="13" y="13"/>
                      <a:pt x="25" y="13"/>
                      <a:pt x="34" y="7"/>
                    </a:cubicBezTo>
                    <a:cubicBezTo>
                      <a:pt x="38" y="4"/>
                      <a:pt x="32" y="1"/>
                      <a:pt x="28" y="3"/>
                    </a:cubicBezTo>
                    <a:cubicBezTo>
                      <a:pt x="23" y="7"/>
                      <a:pt x="16" y="6"/>
                      <a:pt x="10" y="2"/>
                    </a:cubicBezTo>
                    <a:cubicBezTo>
                      <a:pt x="7" y="0"/>
                      <a:pt x="0" y="4"/>
                      <a:pt x="4" y="7"/>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grpSp>
        <p:grpSp>
          <p:nvGrpSpPr>
            <p:cNvPr id="474" name="Gruppieren 41">
              <a:extLst>
                <a:ext uri="{FF2B5EF4-FFF2-40B4-BE49-F238E27FC236}">
                  <a16:creationId xmlns:a16="http://schemas.microsoft.com/office/drawing/2014/main" id="{791A83D6-671F-464B-A15C-5163A18511BC}"/>
                </a:ext>
              </a:extLst>
            </p:cNvPr>
            <p:cNvGrpSpPr/>
            <p:nvPr/>
          </p:nvGrpSpPr>
          <p:grpSpPr bwMode="gray">
            <a:xfrm>
              <a:off x="7320032" y="6024420"/>
              <a:ext cx="2270153" cy="1574512"/>
              <a:chOff x="7320032" y="6024420"/>
              <a:chExt cx="2270153" cy="1574512"/>
            </a:xfrm>
          </p:grpSpPr>
          <p:sp>
            <p:nvSpPr>
              <p:cNvPr id="475" name="Freeform 32">
                <a:extLst>
                  <a:ext uri="{FF2B5EF4-FFF2-40B4-BE49-F238E27FC236}">
                    <a16:creationId xmlns:a16="http://schemas.microsoft.com/office/drawing/2014/main" id="{AD56B87E-A548-4E88-80A0-9BDF07F10EB0}"/>
                  </a:ext>
                </a:extLst>
              </p:cNvPr>
              <p:cNvSpPr>
                <a:spLocks/>
              </p:cNvSpPr>
              <p:nvPr/>
            </p:nvSpPr>
            <p:spPr bwMode="gray">
              <a:xfrm rot="9501414" flipV="1">
                <a:off x="7320032" y="6024420"/>
                <a:ext cx="1827312" cy="706804"/>
              </a:xfrm>
              <a:custGeom>
                <a:avLst/>
                <a:gdLst>
                  <a:gd name="T0" fmla="*/ 2 w 141"/>
                  <a:gd name="T1" fmla="*/ 1 h 51"/>
                  <a:gd name="T2" fmla="*/ 137 w 141"/>
                  <a:gd name="T3" fmla="*/ 0 h 51"/>
                  <a:gd name="T4" fmla="*/ 139 w 141"/>
                  <a:gd name="T5" fmla="*/ 38 h 51"/>
                  <a:gd name="T6" fmla="*/ 141 w 141"/>
                  <a:gd name="T7" fmla="*/ 50 h 51"/>
                  <a:gd name="T8" fmla="*/ 2 w 141"/>
                  <a:gd name="T9" fmla="*/ 51 h 51"/>
                  <a:gd name="T10" fmla="*/ 0 w 141"/>
                  <a:gd name="T11" fmla="*/ 51 h 51"/>
                  <a:gd name="T12" fmla="*/ 2 w 141"/>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141" h="51">
                    <a:moveTo>
                      <a:pt x="2" y="1"/>
                    </a:moveTo>
                    <a:cubicBezTo>
                      <a:pt x="2" y="1"/>
                      <a:pt x="90" y="11"/>
                      <a:pt x="137" y="0"/>
                    </a:cubicBezTo>
                    <a:cubicBezTo>
                      <a:pt x="139" y="38"/>
                      <a:pt x="139" y="38"/>
                      <a:pt x="139" y="38"/>
                    </a:cubicBezTo>
                    <a:cubicBezTo>
                      <a:pt x="141" y="50"/>
                      <a:pt x="141" y="50"/>
                      <a:pt x="141" y="50"/>
                    </a:cubicBezTo>
                    <a:cubicBezTo>
                      <a:pt x="2" y="51"/>
                      <a:pt x="2" y="51"/>
                      <a:pt x="2" y="51"/>
                    </a:cubicBezTo>
                    <a:cubicBezTo>
                      <a:pt x="0" y="51"/>
                      <a:pt x="0" y="51"/>
                      <a:pt x="0" y="51"/>
                    </a:cubicBezTo>
                    <a:lnTo>
                      <a:pt x="2" y="1"/>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76" name="Freeform 33">
                <a:extLst>
                  <a:ext uri="{FF2B5EF4-FFF2-40B4-BE49-F238E27FC236}">
                    <a16:creationId xmlns:a16="http://schemas.microsoft.com/office/drawing/2014/main" id="{C94B4B0C-DF8D-4F99-A4B6-62D743A3DC8F}"/>
                  </a:ext>
                </a:extLst>
              </p:cNvPr>
              <p:cNvSpPr>
                <a:spLocks/>
              </p:cNvSpPr>
              <p:nvPr/>
            </p:nvSpPr>
            <p:spPr bwMode="gray">
              <a:xfrm rot="9501414" flipV="1">
                <a:off x="7426274" y="6465830"/>
                <a:ext cx="2163911" cy="1133102"/>
              </a:xfrm>
              <a:custGeom>
                <a:avLst/>
                <a:gdLst>
                  <a:gd name="T0" fmla="*/ 9 w 183"/>
                  <a:gd name="T1" fmla="*/ 0 h 204"/>
                  <a:gd name="T2" fmla="*/ 174 w 183"/>
                  <a:gd name="T3" fmla="*/ 4 h 204"/>
                  <a:gd name="T4" fmla="*/ 183 w 183"/>
                  <a:gd name="T5" fmla="*/ 204 h 204"/>
                  <a:gd name="T6" fmla="*/ 0 w 183"/>
                  <a:gd name="T7" fmla="*/ 204 h 204"/>
                  <a:gd name="T8" fmla="*/ 9 w 183"/>
                  <a:gd name="T9" fmla="*/ 0 h 204"/>
                  <a:gd name="connsiteX0" fmla="*/ 537 w 10045"/>
                  <a:gd name="connsiteY0" fmla="*/ 0 h 10443"/>
                  <a:gd name="connsiteX1" fmla="*/ 9553 w 10045"/>
                  <a:gd name="connsiteY1" fmla="*/ 196 h 10443"/>
                  <a:gd name="connsiteX2" fmla="*/ 10045 w 10045"/>
                  <a:gd name="connsiteY2" fmla="*/ 10000 h 10443"/>
                  <a:gd name="connsiteX3" fmla="*/ 0 w 10045"/>
                  <a:gd name="connsiteY3" fmla="*/ 10443 h 10443"/>
                  <a:gd name="connsiteX4" fmla="*/ 537 w 10045"/>
                  <a:gd name="connsiteY4" fmla="*/ 0 h 10443"/>
                  <a:gd name="connsiteX0" fmla="*/ 537 w 9726"/>
                  <a:gd name="connsiteY0" fmla="*/ 0 h 10443"/>
                  <a:gd name="connsiteX1" fmla="*/ 9553 w 9726"/>
                  <a:gd name="connsiteY1" fmla="*/ 196 h 10443"/>
                  <a:gd name="connsiteX2" fmla="*/ 9726 w 9726"/>
                  <a:gd name="connsiteY2" fmla="*/ 6849 h 10443"/>
                  <a:gd name="connsiteX3" fmla="*/ 0 w 9726"/>
                  <a:gd name="connsiteY3" fmla="*/ 10443 h 10443"/>
                  <a:gd name="connsiteX4" fmla="*/ 537 w 9726"/>
                  <a:gd name="connsiteY4" fmla="*/ 0 h 10443"/>
                  <a:gd name="connsiteX0" fmla="*/ 552 w 10000"/>
                  <a:gd name="connsiteY0" fmla="*/ 0 h 10000"/>
                  <a:gd name="connsiteX1" fmla="*/ 9822 w 10000"/>
                  <a:gd name="connsiteY1" fmla="*/ 188 h 10000"/>
                  <a:gd name="connsiteX2" fmla="*/ 10000 w 10000"/>
                  <a:gd name="connsiteY2" fmla="*/ 6558 h 10000"/>
                  <a:gd name="connsiteX3" fmla="*/ 0 w 10000"/>
                  <a:gd name="connsiteY3" fmla="*/ 10000 h 10000"/>
                  <a:gd name="connsiteX4" fmla="*/ 552 w 10000"/>
                  <a:gd name="connsiteY4" fmla="*/ 0 h 10000"/>
                  <a:gd name="connsiteX0" fmla="*/ 552 w 10107"/>
                  <a:gd name="connsiteY0" fmla="*/ 0 h 10000"/>
                  <a:gd name="connsiteX1" fmla="*/ 9822 w 10107"/>
                  <a:gd name="connsiteY1" fmla="*/ 188 h 10000"/>
                  <a:gd name="connsiteX2" fmla="*/ 10107 w 10107"/>
                  <a:gd name="connsiteY2" fmla="*/ 6780 h 10000"/>
                  <a:gd name="connsiteX3" fmla="*/ 0 w 10107"/>
                  <a:gd name="connsiteY3" fmla="*/ 10000 h 10000"/>
                  <a:gd name="connsiteX4" fmla="*/ 552 w 10107"/>
                  <a:gd name="connsiteY4" fmla="*/ 0 h 10000"/>
                  <a:gd name="connsiteX0" fmla="*/ 97 w 9652"/>
                  <a:gd name="connsiteY0" fmla="*/ 0 h 6780"/>
                  <a:gd name="connsiteX1" fmla="*/ 9367 w 9652"/>
                  <a:gd name="connsiteY1" fmla="*/ 188 h 6780"/>
                  <a:gd name="connsiteX2" fmla="*/ 9652 w 9652"/>
                  <a:gd name="connsiteY2" fmla="*/ 6780 h 6780"/>
                  <a:gd name="connsiteX3" fmla="*/ 0 w 9652"/>
                  <a:gd name="connsiteY3" fmla="*/ 3854 h 6780"/>
                  <a:gd name="connsiteX4" fmla="*/ 97 w 9652"/>
                  <a:gd name="connsiteY4" fmla="*/ 0 h 6780"/>
                  <a:gd name="connsiteX0" fmla="*/ 100 w 9717"/>
                  <a:gd name="connsiteY0" fmla="*/ 0 h 5684"/>
                  <a:gd name="connsiteX1" fmla="*/ 9705 w 9717"/>
                  <a:gd name="connsiteY1" fmla="*/ 277 h 5684"/>
                  <a:gd name="connsiteX2" fmla="*/ 9635 w 9717"/>
                  <a:gd name="connsiteY2" fmla="*/ 1090 h 5684"/>
                  <a:gd name="connsiteX3" fmla="*/ 0 w 9717"/>
                  <a:gd name="connsiteY3" fmla="*/ 5684 h 5684"/>
                  <a:gd name="connsiteX4" fmla="*/ 100 w 9717"/>
                  <a:gd name="connsiteY4" fmla="*/ 0 h 5684"/>
                  <a:gd name="connsiteX0" fmla="*/ 103 w 10008"/>
                  <a:gd name="connsiteY0" fmla="*/ 970 h 10970"/>
                  <a:gd name="connsiteX1" fmla="*/ 9988 w 10008"/>
                  <a:gd name="connsiteY1" fmla="*/ 1457 h 10970"/>
                  <a:gd name="connsiteX2" fmla="*/ 9916 w 10008"/>
                  <a:gd name="connsiteY2" fmla="*/ 2888 h 10970"/>
                  <a:gd name="connsiteX3" fmla="*/ 0 w 10008"/>
                  <a:gd name="connsiteY3" fmla="*/ 10970 h 10970"/>
                  <a:gd name="connsiteX4" fmla="*/ 103 w 10008"/>
                  <a:gd name="connsiteY4" fmla="*/ 970 h 10970"/>
                  <a:gd name="connsiteX0" fmla="*/ 103 w 10012"/>
                  <a:gd name="connsiteY0" fmla="*/ 0 h 10000"/>
                  <a:gd name="connsiteX1" fmla="*/ 9988 w 10012"/>
                  <a:gd name="connsiteY1" fmla="*/ 487 h 10000"/>
                  <a:gd name="connsiteX2" fmla="*/ 9916 w 10012"/>
                  <a:gd name="connsiteY2" fmla="*/ 1918 h 10000"/>
                  <a:gd name="connsiteX3" fmla="*/ 0 w 10012"/>
                  <a:gd name="connsiteY3" fmla="*/ 10000 h 10000"/>
                  <a:gd name="connsiteX4" fmla="*/ 103 w 10012"/>
                  <a:gd name="connsiteY4" fmla="*/ 0 h 10000"/>
                  <a:gd name="connsiteX0" fmla="*/ 103 w 10007"/>
                  <a:gd name="connsiteY0" fmla="*/ 0 h 10000"/>
                  <a:gd name="connsiteX1" fmla="*/ 9988 w 10007"/>
                  <a:gd name="connsiteY1" fmla="*/ 487 h 10000"/>
                  <a:gd name="connsiteX2" fmla="*/ 9856 w 10007"/>
                  <a:gd name="connsiteY2" fmla="*/ 2084 h 10000"/>
                  <a:gd name="connsiteX3" fmla="*/ 0 w 10007"/>
                  <a:gd name="connsiteY3" fmla="*/ 10000 h 10000"/>
                  <a:gd name="connsiteX4" fmla="*/ 103 w 1000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000">
                    <a:moveTo>
                      <a:pt x="103" y="0"/>
                    </a:moveTo>
                    <a:cubicBezTo>
                      <a:pt x="103" y="0"/>
                      <a:pt x="3338" y="3169"/>
                      <a:pt x="9988" y="487"/>
                    </a:cubicBezTo>
                    <a:cubicBezTo>
                      <a:pt x="10075" y="472"/>
                      <a:pt x="9841" y="923"/>
                      <a:pt x="9856" y="2084"/>
                    </a:cubicBezTo>
                    <a:lnTo>
                      <a:pt x="0" y="10000"/>
                    </a:lnTo>
                    <a:cubicBezTo>
                      <a:pt x="180" y="1717"/>
                      <a:pt x="-76" y="8283"/>
                      <a:pt x="103"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grpSp>
      </p:grpSp>
      <p:grpSp>
        <p:nvGrpSpPr>
          <p:cNvPr id="492" name="Gruppieren 19">
            <a:extLst>
              <a:ext uri="{FF2B5EF4-FFF2-40B4-BE49-F238E27FC236}">
                <a16:creationId xmlns:a16="http://schemas.microsoft.com/office/drawing/2014/main" id="{9A4FAD14-3696-4A99-8ADE-69F938A53FFB}"/>
              </a:ext>
            </a:extLst>
          </p:cNvPr>
          <p:cNvGrpSpPr/>
          <p:nvPr/>
        </p:nvGrpSpPr>
        <p:grpSpPr bwMode="gray">
          <a:xfrm rot="151498">
            <a:off x="861561" y="6011732"/>
            <a:ext cx="598579" cy="942518"/>
            <a:chOff x="2736910" y="2922103"/>
            <a:chExt cx="3314620" cy="4394243"/>
          </a:xfrm>
        </p:grpSpPr>
        <p:sp>
          <p:nvSpPr>
            <p:cNvPr id="493" name="Freeform 31">
              <a:extLst>
                <a:ext uri="{FF2B5EF4-FFF2-40B4-BE49-F238E27FC236}">
                  <a16:creationId xmlns:a16="http://schemas.microsoft.com/office/drawing/2014/main" id="{77A4CF09-63AE-40E3-8B47-F8A2513D2867}"/>
                </a:ext>
              </a:extLst>
            </p:cNvPr>
            <p:cNvSpPr>
              <a:spLocks/>
            </p:cNvSpPr>
            <p:nvPr/>
          </p:nvSpPr>
          <p:spPr bwMode="gray">
            <a:xfrm rot="12251549" flipH="1" flipV="1">
              <a:off x="2940233" y="5853289"/>
              <a:ext cx="1805548" cy="1004248"/>
            </a:xfrm>
            <a:custGeom>
              <a:avLst/>
              <a:gdLst>
                <a:gd name="T0" fmla="*/ 0 w 158"/>
                <a:gd name="T1" fmla="*/ 14 h 44"/>
                <a:gd name="T2" fmla="*/ 158 w 158"/>
                <a:gd name="T3" fmla="*/ 16 h 44"/>
                <a:gd name="T4" fmla="*/ 0 w 158"/>
                <a:gd name="T5" fmla="*/ 14 h 44"/>
              </a:gdLst>
              <a:ahLst/>
              <a:cxnLst>
                <a:cxn ang="0">
                  <a:pos x="T0" y="T1"/>
                </a:cxn>
                <a:cxn ang="0">
                  <a:pos x="T2" y="T3"/>
                </a:cxn>
                <a:cxn ang="0">
                  <a:pos x="T4" y="T5"/>
                </a:cxn>
              </a:cxnLst>
              <a:rect l="0" t="0" r="r" b="b"/>
              <a:pathLst>
                <a:path w="158" h="44">
                  <a:moveTo>
                    <a:pt x="0" y="14"/>
                  </a:moveTo>
                  <a:cubicBezTo>
                    <a:pt x="0" y="14"/>
                    <a:pt x="106" y="0"/>
                    <a:pt x="158" y="16"/>
                  </a:cubicBezTo>
                  <a:cubicBezTo>
                    <a:pt x="158" y="16"/>
                    <a:pt x="83" y="44"/>
                    <a:pt x="0" y="14"/>
                  </a:cubicBezTo>
                  <a:close/>
                </a:path>
              </a:pathLst>
            </a:custGeom>
            <a:solidFill>
              <a:srgbClr val="0D0D0D"/>
            </a:solidFill>
            <a:ln w="15875" cap="flat">
              <a:solidFill>
                <a:srgbClr val="0D0D0D"/>
              </a:solidFill>
              <a:prstDash val="solid"/>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94" name="Freeform 29">
              <a:extLst>
                <a:ext uri="{FF2B5EF4-FFF2-40B4-BE49-F238E27FC236}">
                  <a16:creationId xmlns:a16="http://schemas.microsoft.com/office/drawing/2014/main" id="{F3F3920E-587D-4207-A21E-01C10EADF8C5}"/>
                </a:ext>
              </a:extLst>
            </p:cNvPr>
            <p:cNvSpPr>
              <a:spLocks/>
            </p:cNvSpPr>
            <p:nvPr/>
          </p:nvSpPr>
          <p:spPr bwMode="gray">
            <a:xfrm rot="1464549">
              <a:off x="3345979" y="5118028"/>
              <a:ext cx="1532952" cy="1099407"/>
            </a:xfrm>
            <a:custGeom>
              <a:avLst/>
              <a:gdLst>
                <a:gd name="T0" fmla="*/ 0 w 924"/>
                <a:gd name="T1" fmla="*/ 208 h 352"/>
                <a:gd name="T2" fmla="*/ 924 w 924"/>
                <a:gd name="T3" fmla="*/ 208 h 352"/>
                <a:gd name="T4" fmla="*/ 0 w 924"/>
                <a:gd name="T5" fmla="*/ 208 h 352"/>
              </a:gdLst>
              <a:ahLst/>
              <a:cxnLst>
                <a:cxn ang="0">
                  <a:pos x="T0" y="T1"/>
                </a:cxn>
                <a:cxn ang="0">
                  <a:pos x="T2" y="T3"/>
                </a:cxn>
                <a:cxn ang="0">
                  <a:pos x="T4" y="T5"/>
                </a:cxn>
              </a:cxnLst>
              <a:rect l="0" t="0" r="r" b="b"/>
              <a:pathLst>
                <a:path w="924" h="352">
                  <a:moveTo>
                    <a:pt x="0" y="208"/>
                  </a:moveTo>
                  <a:cubicBezTo>
                    <a:pt x="0" y="208"/>
                    <a:pt x="472" y="0"/>
                    <a:pt x="924" y="208"/>
                  </a:cubicBezTo>
                  <a:cubicBezTo>
                    <a:pt x="924" y="208"/>
                    <a:pt x="464" y="352"/>
                    <a:pt x="0" y="208"/>
                  </a:cubicBez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1" dirty="0">
                <a:solidFill>
                  <a:prstClr val="black"/>
                </a:solidFill>
                <a:latin typeface="Calibri"/>
              </a:endParaRPr>
            </a:p>
          </p:txBody>
        </p:sp>
        <p:grpSp>
          <p:nvGrpSpPr>
            <p:cNvPr id="495" name="Gruppieren 22">
              <a:extLst>
                <a:ext uri="{FF2B5EF4-FFF2-40B4-BE49-F238E27FC236}">
                  <a16:creationId xmlns:a16="http://schemas.microsoft.com/office/drawing/2014/main" id="{0955D03D-12AF-4969-91F7-DAF23C069ECF}"/>
                </a:ext>
              </a:extLst>
            </p:cNvPr>
            <p:cNvGrpSpPr/>
            <p:nvPr/>
          </p:nvGrpSpPr>
          <p:grpSpPr bwMode="gray">
            <a:xfrm>
              <a:off x="2879836" y="2922103"/>
              <a:ext cx="3171694" cy="3733583"/>
              <a:chOff x="2295525" y="-3357563"/>
              <a:chExt cx="2446338" cy="2879725"/>
            </a:xfrm>
          </p:grpSpPr>
          <p:sp>
            <p:nvSpPr>
              <p:cNvPr id="499" name="Freeform 19">
                <a:extLst>
                  <a:ext uri="{FF2B5EF4-FFF2-40B4-BE49-F238E27FC236}">
                    <a16:creationId xmlns:a16="http://schemas.microsoft.com/office/drawing/2014/main" id="{44B8BDD4-2C51-4828-9CAF-BB9081EA8F18}"/>
                  </a:ext>
                </a:extLst>
              </p:cNvPr>
              <p:cNvSpPr>
                <a:spLocks/>
              </p:cNvSpPr>
              <p:nvPr/>
            </p:nvSpPr>
            <p:spPr bwMode="gray">
              <a:xfrm>
                <a:off x="2295525" y="-3357563"/>
                <a:ext cx="2438398" cy="2879725"/>
              </a:xfrm>
              <a:custGeom>
                <a:avLst/>
                <a:gdLst>
                  <a:gd name="T0" fmla="*/ 247 w 650"/>
                  <a:gd name="T1" fmla="*/ 768 h 768"/>
                  <a:gd name="T2" fmla="*/ 361 w 650"/>
                  <a:gd name="T3" fmla="*/ 611 h 768"/>
                  <a:gd name="T4" fmla="*/ 382 w 650"/>
                  <a:gd name="T5" fmla="*/ 597 h 768"/>
                  <a:gd name="T6" fmla="*/ 458 w 650"/>
                  <a:gd name="T7" fmla="*/ 557 h 768"/>
                  <a:gd name="T8" fmla="*/ 520 w 650"/>
                  <a:gd name="T9" fmla="*/ 513 h 768"/>
                  <a:gd name="T10" fmla="*/ 554 w 650"/>
                  <a:gd name="T11" fmla="*/ 472 h 768"/>
                  <a:gd name="T12" fmla="*/ 623 w 650"/>
                  <a:gd name="T13" fmla="*/ 375 h 768"/>
                  <a:gd name="T14" fmla="*/ 617 w 650"/>
                  <a:gd name="T15" fmla="*/ 347 h 768"/>
                  <a:gd name="T16" fmla="*/ 623 w 650"/>
                  <a:gd name="T17" fmla="*/ 331 h 768"/>
                  <a:gd name="T18" fmla="*/ 637 w 650"/>
                  <a:gd name="T19" fmla="*/ 279 h 768"/>
                  <a:gd name="T20" fmla="*/ 565 w 650"/>
                  <a:gd name="T21" fmla="*/ 310 h 768"/>
                  <a:gd name="T22" fmla="*/ 549 w 650"/>
                  <a:gd name="T23" fmla="*/ 354 h 768"/>
                  <a:gd name="T24" fmla="*/ 511 w 650"/>
                  <a:gd name="T25" fmla="*/ 396 h 768"/>
                  <a:gd name="T26" fmla="*/ 489 w 650"/>
                  <a:gd name="T27" fmla="*/ 410 h 768"/>
                  <a:gd name="T28" fmla="*/ 486 w 650"/>
                  <a:gd name="T29" fmla="*/ 374 h 768"/>
                  <a:gd name="T30" fmla="*/ 505 w 650"/>
                  <a:gd name="T31" fmla="*/ 300 h 768"/>
                  <a:gd name="T32" fmla="*/ 552 w 650"/>
                  <a:gd name="T33" fmla="*/ 188 h 768"/>
                  <a:gd name="T34" fmla="*/ 579 w 650"/>
                  <a:gd name="T35" fmla="*/ 123 h 768"/>
                  <a:gd name="T36" fmla="*/ 581 w 650"/>
                  <a:gd name="T37" fmla="*/ 60 h 768"/>
                  <a:gd name="T38" fmla="*/ 514 w 650"/>
                  <a:gd name="T39" fmla="*/ 112 h 768"/>
                  <a:gd name="T40" fmla="*/ 443 w 650"/>
                  <a:gd name="T41" fmla="*/ 239 h 768"/>
                  <a:gd name="T42" fmla="*/ 424 w 650"/>
                  <a:gd name="T43" fmla="*/ 209 h 768"/>
                  <a:gd name="T44" fmla="*/ 452 w 650"/>
                  <a:gd name="T45" fmla="*/ 118 h 768"/>
                  <a:gd name="T46" fmla="*/ 468 w 650"/>
                  <a:gd name="T47" fmla="*/ 79 h 768"/>
                  <a:gd name="T48" fmla="*/ 493 w 650"/>
                  <a:gd name="T49" fmla="*/ 56 h 768"/>
                  <a:gd name="T50" fmla="*/ 497 w 650"/>
                  <a:gd name="T51" fmla="*/ 18 h 768"/>
                  <a:gd name="T52" fmla="*/ 458 w 650"/>
                  <a:gd name="T53" fmla="*/ 18 h 768"/>
                  <a:gd name="T54" fmla="*/ 431 w 650"/>
                  <a:gd name="T55" fmla="*/ 27 h 768"/>
                  <a:gd name="T56" fmla="*/ 400 w 650"/>
                  <a:gd name="T57" fmla="*/ 62 h 768"/>
                  <a:gd name="T58" fmla="*/ 361 w 650"/>
                  <a:gd name="T59" fmla="*/ 136 h 768"/>
                  <a:gd name="T60" fmla="*/ 342 w 650"/>
                  <a:gd name="T61" fmla="*/ 225 h 768"/>
                  <a:gd name="T62" fmla="*/ 341 w 650"/>
                  <a:gd name="T63" fmla="*/ 140 h 768"/>
                  <a:gd name="T64" fmla="*/ 371 w 650"/>
                  <a:gd name="T65" fmla="*/ 85 h 768"/>
                  <a:gd name="T66" fmla="*/ 397 w 650"/>
                  <a:gd name="T67" fmla="*/ 21 h 768"/>
                  <a:gd name="T68" fmla="*/ 365 w 650"/>
                  <a:gd name="T69" fmla="*/ 25 h 768"/>
                  <a:gd name="T70" fmla="*/ 292 w 650"/>
                  <a:gd name="T71" fmla="*/ 90 h 768"/>
                  <a:gd name="T72" fmla="*/ 267 w 650"/>
                  <a:gd name="T73" fmla="*/ 192 h 768"/>
                  <a:gd name="T74" fmla="*/ 261 w 650"/>
                  <a:gd name="T75" fmla="*/ 237 h 768"/>
                  <a:gd name="T76" fmla="*/ 252 w 650"/>
                  <a:gd name="T77" fmla="*/ 168 h 768"/>
                  <a:gd name="T78" fmla="*/ 255 w 650"/>
                  <a:gd name="T79" fmla="*/ 116 h 768"/>
                  <a:gd name="T80" fmla="*/ 252 w 650"/>
                  <a:gd name="T81" fmla="*/ 33 h 768"/>
                  <a:gd name="T82" fmla="*/ 217 w 650"/>
                  <a:gd name="T83" fmla="*/ 75 h 768"/>
                  <a:gd name="T84" fmla="*/ 199 w 650"/>
                  <a:gd name="T85" fmla="*/ 156 h 768"/>
                  <a:gd name="T86" fmla="*/ 199 w 650"/>
                  <a:gd name="T87" fmla="*/ 186 h 768"/>
                  <a:gd name="T88" fmla="*/ 196 w 650"/>
                  <a:gd name="T89" fmla="*/ 257 h 768"/>
                  <a:gd name="T90" fmla="*/ 180 w 650"/>
                  <a:gd name="T91" fmla="*/ 344 h 768"/>
                  <a:gd name="T92" fmla="*/ 161 w 650"/>
                  <a:gd name="T93" fmla="*/ 492 h 768"/>
                  <a:gd name="T94" fmla="*/ 130 w 650"/>
                  <a:gd name="T95" fmla="*/ 553 h 768"/>
                  <a:gd name="T96" fmla="*/ 46 w 650"/>
                  <a:gd name="T97" fmla="*/ 680 h 768"/>
                  <a:gd name="T98" fmla="*/ 0 w 650"/>
                  <a:gd name="T99" fmla="*/ 741 h 768"/>
                  <a:gd name="T100" fmla="*/ 247 w 650"/>
                  <a:gd name="T101"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0" h="768">
                    <a:moveTo>
                      <a:pt x="247" y="768"/>
                    </a:moveTo>
                    <a:cubicBezTo>
                      <a:pt x="247" y="768"/>
                      <a:pt x="354" y="629"/>
                      <a:pt x="361" y="611"/>
                    </a:cubicBezTo>
                    <a:cubicBezTo>
                      <a:pt x="361" y="611"/>
                      <a:pt x="380" y="601"/>
                      <a:pt x="382" y="597"/>
                    </a:cubicBezTo>
                    <a:cubicBezTo>
                      <a:pt x="382" y="597"/>
                      <a:pt x="450" y="578"/>
                      <a:pt x="458" y="557"/>
                    </a:cubicBezTo>
                    <a:cubicBezTo>
                      <a:pt x="458" y="557"/>
                      <a:pt x="512" y="521"/>
                      <a:pt x="520" y="513"/>
                    </a:cubicBezTo>
                    <a:cubicBezTo>
                      <a:pt x="520" y="513"/>
                      <a:pt x="547" y="499"/>
                      <a:pt x="554" y="472"/>
                    </a:cubicBezTo>
                    <a:cubicBezTo>
                      <a:pt x="554" y="472"/>
                      <a:pt x="624" y="391"/>
                      <a:pt x="623" y="375"/>
                    </a:cubicBezTo>
                    <a:cubicBezTo>
                      <a:pt x="623" y="375"/>
                      <a:pt x="620" y="348"/>
                      <a:pt x="617" y="347"/>
                    </a:cubicBezTo>
                    <a:cubicBezTo>
                      <a:pt x="617" y="347"/>
                      <a:pt x="625" y="338"/>
                      <a:pt x="623" y="331"/>
                    </a:cubicBezTo>
                    <a:cubicBezTo>
                      <a:pt x="623" y="331"/>
                      <a:pt x="650" y="283"/>
                      <a:pt x="637" y="279"/>
                    </a:cubicBezTo>
                    <a:cubicBezTo>
                      <a:pt x="637" y="279"/>
                      <a:pt x="606" y="250"/>
                      <a:pt x="565" y="310"/>
                    </a:cubicBezTo>
                    <a:cubicBezTo>
                      <a:pt x="565" y="310"/>
                      <a:pt x="549" y="333"/>
                      <a:pt x="549" y="354"/>
                    </a:cubicBezTo>
                    <a:cubicBezTo>
                      <a:pt x="549" y="354"/>
                      <a:pt x="515" y="386"/>
                      <a:pt x="511" y="396"/>
                    </a:cubicBezTo>
                    <a:cubicBezTo>
                      <a:pt x="511" y="396"/>
                      <a:pt x="492" y="410"/>
                      <a:pt x="489" y="410"/>
                    </a:cubicBezTo>
                    <a:cubicBezTo>
                      <a:pt x="489" y="410"/>
                      <a:pt x="488" y="382"/>
                      <a:pt x="486" y="374"/>
                    </a:cubicBezTo>
                    <a:cubicBezTo>
                      <a:pt x="486" y="374"/>
                      <a:pt x="507" y="332"/>
                      <a:pt x="505" y="300"/>
                    </a:cubicBezTo>
                    <a:cubicBezTo>
                      <a:pt x="505" y="300"/>
                      <a:pt x="545" y="233"/>
                      <a:pt x="552" y="188"/>
                    </a:cubicBezTo>
                    <a:cubicBezTo>
                      <a:pt x="552" y="188"/>
                      <a:pt x="577" y="128"/>
                      <a:pt x="579" y="123"/>
                    </a:cubicBezTo>
                    <a:cubicBezTo>
                      <a:pt x="579" y="123"/>
                      <a:pt x="613" y="71"/>
                      <a:pt x="581" y="60"/>
                    </a:cubicBezTo>
                    <a:cubicBezTo>
                      <a:pt x="581" y="60"/>
                      <a:pt x="555" y="34"/>
                      <a:pt x="514" y="112"/>
                    </a:cubicBezTo>
                    <a:cubicBezTo>
                      <a:pt x="514" y="112"/>
                      <a:pt x="462" y="181"/>
                      <a:pt x="443" y="239"/>
                    </a:cubicBezTo>
                    <a:cubicBezTo>
                      <a:pt x="443" y="239"/>
                      <a:pt x="424" y="271"/>
                      <a:pt x="424" y="209"/>
                    </a:cubicBezTo>
                    <a:cubicBezTo>
                      <a:pt x="424" y="209"/>
                      <a:pt x="443" y="130"/>
                      <a:pt x="452" y="118"/>
                    </a:cubicBezTo>
                    <a:cubicBezTo>
                      <a:pt x="452" y="118"/>
                      <a:pt x="469" y="97"/>
                      <a:pt x="468" y="79"/>
                    </a:cubicBezTo>
                    <a:cubicBezTo>
                      <a:pt x="468" y="79"/>
                      <a:pt x="489" y="55"/>
                      <a:pt x="493" y="56"/>
                    </a:cubicBezTo>
                    <a:cubicBezTo>
                      <a:pt x="493" y="56"/>
                      <a:pt x="520" y="29"/>
                      <a:pt x="497" y="18"/>
                    </a:cubicBezTo>
                    <a:cubicBezTo>
                      <a:pt x="497" y="18"/>
                      <a:pt x="482" y="0"/>
                      <a:pt x="458" y="18"/>
                    </a:cubicBezTo>
                    <a:cubicBezTo>
                      <a:pt x="458" y="18"/>
                      <a:pt x="438" y="21"/>
                      <a:pt x="431" y="27"/>
                    </a:cubicBezTo>
                    <a:cubicBezTo>
                      <a:pt x="431" y="27"/>
                      <a:pt x="404" y="46"/>
                      <a:pt x="400" y="62"/>
                    </a:cubicBezTo>
                    <a:cubicBezTo>
                      <a:pt x="400" y="62"/>
                      <a:pt x="367" y="92"/>
                      <a:pt x="361" y="136"/>
                    </a:cubicBezTo>
                    <a:cubicBezTo>
                      <a:pt x="342" y="225"/>
                      <a:pt x="342" y="225"/>
                      <a:pt x="342" y="225"/>
                    </a:cubicBezTo>
                    <a:cubicBezTo>
                      <a:pt x="342" y="225"/>
                      <a:pt x="343" y="151"/>
                      <a:pt x="341" y="140"/>
                    </a:cubicBezTo>
                    <a:cubicBezTo>
                      <a:pt x="341" y="140"/>
                      <a:pt x="373" y="96"/>
                      <a:pt x="371" y="85"/>
                    </a:cubicBezTo>
                    <a:cubicBezTo>
                      <a:pt x="371" y="85"/>
                      <a:pt x="437" y="28"/>
                      <a:pt x="397" y="21"/>
                    </a:cubicBezTo>
                    <a:cubicBezTo>
                      <a:pt x="397" y="21"/>
                      <a:pt x="391" y="10"/>
                      <a:pt x="365" y="25"/>
                    </a:cubicBezTo>
                    <a:cubicBezTo>
                      <a:pt x="365" y="25"/>
                      <a:pt x="314" y="37"/>
                      <a:pt x="292" y="90"/>
                    </a:cubicBezTo>
                    <a:cubicBezTo>
                      <a:pt x="292" y="90"/>
                      <a:pt x="257" y="140"/>
                      <a:pt x="267" y="192"/>
                    </a:cubicBezTo>
                    <a:cubicBezTo>
                      <a:pt x="267" y="192"/>
                      <a:pt x="266" y="227"/>
                      <a:pt x="261" y="237"/>
                    </a:cubicBezTo>
                    <a:cubicBezTo>
                      <a:pt x="261" y="237"/>
                      <a:pt x="255" y="173"/>
                      <a:pt x="252" y="168"/>
                    </a:cubicBezTo>
                    <a:cubicBezTo>
                      <a:pt x="252" y="168"/>
                      <a:pt x="261" y="125"/>
                      <a:pt x="255" y="116"/>
                    </a:cubicBezTo>
                    <a:cubicBezTo>
                      <a:pt x="255" y="116"/>
                      <a:pt x="293" y="43"/>
                      <a:pt x="252" y="33"/>
                    </a:cubicBezTo>
                    <a:cubicBezTo>
                      <a:pt x="252" y="33"/>
                      <a:pt x="232" y="29"/>
                      <a:pt x="217" y="75"/>
                    </a:cubicBezTo>
                    <a:cubicBezTo>
                      <a:pt x="217" y="75"/>
                      <a:pt x="197" y="112"/>
                      <a:pt x="199" y="156"/>
                    </a:cubicBezTo>
                    <a:cubicBezTo>
                      <a:pt x="199" y="156"/>
                      <a:pt x="192" y="161"/>
                      <a:pt x="199" y="186"/>
                    </a:cubicBezTo>
                    <a:cubicBezTo>
                      <a:pt x="199" y="186"/>
                      <a:pt x="190" y="209"/>
                      <a:pt x="196" y="257"/>
                    </a:cubicBezTo>
                    <a:cubicBezTo>
                      <a:pt x="196" y="257"/>
                      <a:pt x="192" y="326"/>
                      <a:pt x="180" y="344"/>
                    </a:cubicBezTo>
                    <a:cubicBezTo>
                      <a:pt x="180" y="344"/>
                      <a:pt x="157" y="427"/>
                      <a:pt x="161" y="492"/>
                    </a:cubicBezTo>
                    <a:cubicBezTo>
                      <a:pt x="161" y="492"/>
                      <a:pt x="157" y="526"/>
                      <a:pt x="130" y="553"/>
                    </a:cubicBezTo>
                    <a:cubicBezTo>
                      <a:pt x="130" y="553"/>
                      <a:pt x="61" y="653"/>
                      <a:pt x="46" y="680"/>
                    </a:cubicBezTo>
                    <a:cubicBezTo>
                      <a:pt x="46" y="680"/>
                      <a:pt x="8" y="730"/>
                      <a:pt x="0" y="741"/>
                    </a:cubicBezTo>
                    <a:lnTo>
                      <a:pt x="247" y="768"/>
                    </a:lnTo>
                    <a:close/>
                  </a:path>
                </a:pathLst>
              </a:custGeom>
              <a:solidFill>
                <a:srgbClr val="F8C080"/>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0" name="Freeform 20">
                <a:extLst>
                  <a:ext uri="{FF2B5EF4-FFF2-40B4-BE49-F238E27FC236}">
                    <a16:creationId xmlns:a16="http://schemas.microsoft.com/office/drawing/2014/main" id="{0CEF0B7F-2C4F-4EA5-A425-D101DD8A979F}"/>
                  </a:ext>
                </a:extLst>
              </p:cNvPr>
              <p:cNvSpPr>
                <a:spLocks/>
              </p:cNvSpPr>
              <p:nvPr/>
            </p:nvSpPr>
            <p:spPr bwMode="gray">
              <a:xfrm>
                <a:off x="4568825" y="-2319338"/>
                <a:ext cx="173038" cy="203200"/>
              </a:xfrm>
              <a:custGeom>
                <a:avLst/>
                <a:gdLst>
                  <a:gd name="T0" fmla="*/ 0 w 46"/>
                  <a:gd name="T1" fmla="*/ 35 h 54"/>
                  <a:gd name="T2" fmla="*/ 15 w 46"/>
                  <a:gd name="T3" fmla="*/ 54 h 54"/>
                  <a:gd name="T4" fmla="*/ 30 w 46"/>
                  <a:gd name="T5" fmla="*/ 4 h 54"/>
                  <a:gd name="T6" fmla="*/ 0 w 46"/>
                  <a:gd name="T7" fmla="*/ 35 h 54"/>
                </a:gdLst>
                <a:ahLst/>
                <a:cxnLst>
                  <a:cxn ang="0">
                    <a:pos x="T0" y="T1"/>
                  </a:cxn>
                  <a:cxn ang="0">
                    <a:pos x="T2" y="T3"/>
                  </a:cxn>
                  <a:cxn ang="0">
                    <a:pos x="T4" y="T5"/>
                  </a:cxn>
                  <a:cxn ang="0">
                    <a:pos x="T6" y="T7"/>
                  </a:cxn>
                </a:cxnLst>
                <a:rect l="0" t="0" r="r" b="b"/>
                <a:pathLst>
                  <a:path w="46" h="54">
                    <a:moveTo>
                      <a:pt x="0" y="35"/>
                    </a:moveTo>
                    <a:cubicBezTo>
                      <a:pt x="0" y="35"/>
                      <a:pt x="7" y="51"/>
                      <a:pt x="15" y="54"/>
                    </a:cubicBezTo>
                    <a:cubicBezTo>
                      <a:pt x="15" y="54"/>
                      <a:pt x="46" y="5"/>
                      <a:pt x="30" y="4"/>
                    </a:cubicBezTo>
                    <a:cubicBezTo>
                      <a:pt x="30" y="4"/>
                      <a:pt x="13" y="0"/>
                      <a:pt x="0" y="35"/>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1" name="Freeform 21">
                <a:extLst>
                  <a:ext uri="{FF2B5EF4-FFF2-40B4-BE49-F238E27FC236}">
                    <a16:creationId xmlns:a16="http://schemas.microsoft.com/office/drawing/2014/main" id="{0BAB8736-58ED-4D6B-B123-A5CEA3385AFB}"/>
                  </a:ext>
                </a:extLst>
              </p:cNvPr>
              <p:cNvSpPr>
                <a:spLocks/>
              </p:cNvSpPr>
              <p:nvPr/>
            </p:nvSpPr>
            <p:spPr bwMode="gray">
              <a:xfrm>
                <a:off x="4340225" y="-3170238"/>
                <a:ext cx="212725" cy="153988"/>
              </a:xfrm>
              <a:custGeom>
                <a:avLst/>
                <a:gdLst>
                  <a:gd name="T0" fmla="*/ 1 w 57"/>
                  <a:gd name="T1" fmla="*/ 31 h 41"/>
                  <a:gd name="T2" fmla="*/ 32 w 57"/>
                  <a:gd name="T3" fmla="*/ 37 h 41"/>
                  <a:gd name="T4" fmla="*/ 36 w 57"/>
                  <a:gd name="T5" fmla="*/ 14 h 41"/>
                  <a:gd name="T6" fmla="*/ 7 w 57"/>
                  <a:gd name="T7" fmla="*/ 16 h 41"/>
                  <a:gd name="T8" fmla="*/ 1 w 57"/>
                  <a:gd name="T9" fmla="*/ 31 h 41"/>
                </a:gdLst>
                <a:ahLst/>
                <a:cxnLst>
                  <a:cxn ang="0">
                    <a:pos x="T0" y="T1"/>
                  </a:cxn>
                  <a:cxn ang="0">
                    <a:pos x="T2" y="T3"/>
                  </a:cxn>
                  <a:cxn ang="0">
                    <a:pos x="T4" y="T5"/>
                  </a:cxn>
                  <a:cxn ang="0">
                    <a:pos x="T6" y="T7"/>
                  </a:cxn>
                  <a:cxn ang="0">
                    <a:pos x="T8" y="T9"/>
                  </a:cxn>
                </a:cxnLst>
                <a:rect l="0" t="0" r="r" b="b"/>
                <a:pathLst>
                  <a:path w="57" h="41">
                    <a:moveTo>
                      <a:pt x="1" y="31"/>
                    </a:moveTo>
                    <a:cubicBezTo>
                      <a:pt x="1" y="31"/>
                      <a:pt x="28" y="41"/>
                      <a:pt x="32" y="37"/>
                    </a:cubicBezTo>
                    <a:cubicBezTo>
                      <a:pt x="32" y="37"/>
                      <a:pt x="57" y="27"/>
                      <a:pt x="36" y="14"/>
                    </a:cubicBezTo>
                    <a:cubicBezTo>
                      <a:pt x="36" y="14"/>
                      <a:pt x="22" y="0"/>
                      <a:pt x="7" y="16"/>
                    </a:cubicBezTo>
                    <a:cubicBezTo>
                      <a:pt x="7" y="16"/>
                      <a:pt x="0" y="23"/>
                      <a:pt x="1" y="31"/>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2" name="Freeform 22">
                <a:extLst>
                  <a:ext uri="{FF2B5EF4-FFF2-40B4-BE49-F238E27FC236}">
                    <a16:creationId xmlns:a16="http://schemas.microsoft.com/office/drawing/2014/main" id="{72F75A99-90C1-406E-A2DE-938FEB0E87E0}"/>
                  </a:ext>
                </a:extLst>
              </p:cNvPr>
              <p:cNvSpPr>
                <a:spLocks/>
              </p:cNvSpPr>
              <p:nvPr/>
            </p:nvSpPr>
            <p:spPr bwMode="gray">
              <a:xfrm>
                <a:off x="4017963" y="-3346451"/>
                <a:ext cx="141288" cy="101600"/>
              </a:xfrm>
              <a:custGeom>
                <a:avLst/>
                <a:gdLst>
                  <a:gd name="T0" fmla="*/ 26 w 38"/>
                  <a:gd name="T1" fmla="*/ 26 h 27"/>
                  <a:gd name="T2" fmla="*/ 38 w 38"/>
                  <a:gd name="T3" fmla="*/ 22 h 27"/>
                  <a:gd name="T4" fmla="*/ 6 w 38"/>
                  <a:gd name="T5" fmla="*/ 11 h 27"/>
                  <a:gd name="T6" fmla="*/ 0 w 38"/>
                  <a:gd name="T7" fmla="*/ 18 h 27"/>
                  <a:gd name="T8" fmla="*/ 26 w 38"/>
                  <a:gd name="T9" fmla="*/ 26 h 27"/>
                </a:gdLst>
                <a:ahLst/>
                <a:cxnLst>
                  <a:cxn ang="0">
                    <a:pos x="T0" y="T1"/>
                  </a:cxn>
                  <a:cxn ang="0">
                    <a:pos x="T2" y="T3"/>
                  </a:cxn>
                  <a:cxn ang="0">
                    <a:pos x="T4" y="T5"/>
                  </a:cxn>
                  <a:cxn ang="0">
                    <a:pos x="T6" y="T7"/>
                  </a:cxn>
                  <a:cxn ang="0">
                    <a:pos x="T8" y="T9"/>
                  </a:cxn>
                </a:cxnLst>
                <a:rect l="0" t="0" r="r" b="b"/>
                <a:pathLst>
                  <a:path w="38" h="27">
                    <a:moveTo>
                      <a:pt x="26" y="26"/>
                    </a:moveTo>
                    <a:cubicBezTo>
                      <a:pt x="26" y="26"/>
                      <a:pt x="37" y="25"/>
                      <a:pt x="38" y="22"/>
                    </a:cubicBezTo>
                    <a:cubicBezTo>
                      <a:pt x="38" y="22"/>
                      <a:pt x="36" y="0"/>
                      <a:pt x="6" y="11"/>
                    </a:cubicBezTo>
                    <a:cubicBezTo>
                      <a:pt x="0" y="18"/>
                      <a:pt x="0" y="18"/>
                      <a:pt x="0" y="18"/>
                    </a:cubicBezTo>
                    <a:cubicBezTo>
                      <a:pt x="0" y="18"/>
                      <a:pt x="24" y="27"/>
                      <a:pt x="26" y="26"/>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3" name="Freeform 23">
                <a:extLst>
                  <a:ext uri="{FF2B5EF4-FFF2-40B4-BE49-F238E27FC236}">
                    <a16:creationId xmlns:a16="http://schemas.microsoft.com/office/drawing/2014/main" id="{6D50E862-75AE-4FFE-9200-2A3BFD31F1BB}"/>
                  </a:ext>
                </a:extLst>
              </p:cNvPr>
              <p:cNvSpPr>
                <a:spLocks/>
              </p:cNvSpPr>
              <p:nvPr/>
            </p:nvSpPr>
            <p:spPr bwMode="gray">
              <a:xfrm>
                <a:off x="3649663" y="-3316288"/>
                <a:ext cx="150813" cy="90488"/>
              </a:xfrm>
              <a:custGeom>
                <a:avLst/>
                <a:gdLst>
                  <a:gd name="T0" fmla="*/ 7 w 40"/>
                  <a:gd name="T1" fmla="*/ 18 h 24"/>
                  <a:gd name="T2" fmla="*/ 30 w 40"/>
                  <a:gd name="T3" fmla="*/ 23 h 24"/>
                  <a:gd name="T4" fmla="*/ 35 w 40"/>
                  <a:gd name="T5" fmla="*/ 13 h 24"/>
                  <a:gd name="T6" fmla="*/ 17 w 40"/>
                  <a:gd name="T7" fmla="*/ 9 h 24"/>
                  <a:gd name="T8" fmla="*/ 7 w 40"/>
                  <a:gd name="T9" fmla="*/ 18 h 24"/>
                </a:gdLst>
                <a:ahLst/>
                <a:cxnLst>
                  <a:cxn ang="0">
                    <a:pos x="T0" y="T1"/>
                  </a:cxn>
                  <a:cxn ang="0">
                    <a:pos x="T2" y="T3"/>
                  </a:cxn>
                  <a:cxn ang="0">
                    <a:pos x="T4" y="T5"/>
                  </a:cxn>
                  <a:cxn ang="0">
                    <a:pos x="T6" y="T7"/>
                  </a:cxn>
                  <a:cxn ang="0">
                    <a:pos x="T8" y="T9"/>
                  </a:cxn>
                </a:cxnLst>
                <a:rect l="0" t="0" r="r" b="b"/>
                <a:pathLst>
                  <a:path w="40" h="24">
                    <a:moveTo>
                      <a:pt x="7" y="18"/>
                    </a:moveTo>
                    <a:cubicBezTo>
                      <a:pt x="7" y="18"/>
                      <a:pt x="26" y="24"/>
                      <a:pt x="30" y="23"/>
                    </a:cubicBezTo>
                    <a:cubicBezTo>
                      <a:pt x="30" y="23"/>
                      <a:pt x="40" y="19"/>
                      <a:pt x="35" y="13"/>
                    </a:cubicBezTo>
                    <a:cubicBezTo>
                      <a:pt x="35" y="13"/>
                      <a:pt x="32" y="0"/>
                      <a:pt x="17" y="9"/>
                    </a:cubicBezTo>
                    <a:cubicBezTo>
                      <a:pt x="17" y="9"/>
                      <a:pt x="0" y="16"/>
                      <a:pt x="7" y="18"/>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4" name="Freeform 24">
                <a:extLst>
                  <a:ext uri="{FF2B5EF4-FFF2-40B4-BE49-F238E27FC236}">
                    <a16:creationId xmlns:a16="http://schemas.microsoft.com/office/drawing/2014/main" id="{7F3E2F17-D181-497D-B8AD-525027F218C5}"/>
                  </a:ext>
                </a:extLst>
              </p:cNvPr>
              <p:cNvSpPr>
                <a:spLocks/>
              </p:cNvSpPr>
              <p:nvPr/>
            </p:nvSpPr>
            <p:spPr bwMode="gray">
              <a:xfrm>
                <a:off x="3143250" y="-3248026"/>
                <a:ext cx="112713" cy="138113"/>
              </a:xfrm>
              <a:custGeom>
                <a:avLst/>
                <a:gdLst>
                  <a:gd name="T0" fmla="*/ 30 w 30"/>
                  <a:gd name="T1" fmla="*/ 11 h 37"/>
                  <a:gd name="T2" fmla="*/ 16 w 30"/>
                  <a:gd name="T3" fmla="*/ 35 h 37"/>
                  <a:gd name="T4" fmla="*/ 0 w 30"/>
                  <a:gd name="T5" fmla="*/ 35 h 37"/>
                  <a:gd name="T6" fmla="*/ 9 w 30"/>
                  <a:gd name="T7" fmla="*/ 13 h 37"/>
                  <a:gd name="T8" fmla="*/ 30 w 30"/>
                  <a:gd name="T9" fmla="*/ 11 h 37"/>
                </a:gdLst>
                <a:ahLst/>
                <a:cxnLst>
                  <a:cxn ang="0">
                    <a:pos x="T0" y="T1"/>
                  </a:cxn>
                  <a:cxn ang="0">
                    <a:pos x="T2" y="T3"/>
                  </a:cxn>
                  <a:cxn ang="0">
                    <a:pos x="T4" y="T5"/>
                  </a:cxn>
                  <a:cxn ang="0">
                    <a:pos x="T6" y="T7"/>
                  </a:cxn>
                  <a:cxn ang="0">
                    <a:pos x="T8" y="T9"/>
                  </a:cxn>
                </a:cxnLst>
                <a:rect l="0" t="0" r="r" b="b"/>
                <a:pathLst>
                  <a:path w="30" h="37">
                    <a:moveTo>
                      <a:pt x="30" y="11"/>
                    </a:moveTo>
                    <a:cubicBezTo>
                      <a:pt x="30" y="11"/>
                      <a:pt x="28" y="33"/>
                      <a:pt x="16" y="35"/>
                    </a:cubicBezTo>
                    <a:cubicBezTo>
                      <a:pt x="16" y="35"/>
                      <a:pt x="1" y="37"/>
                      <a:pt x="0" y="35"/>
                    </a:cubicBezTo>
                    <a:cubicBezTo>
                      <a:pt x="0" y="35"/>
                      <a:pt x="4" y="16"/>
                      <a:pt x="9" y="13"/>
                    </a:cubicBezTo>
                    <a:cubicBezTo>
                      <a:pt x="9" y="13"/>
                      <a:pt x="21" y="0"/>
                      <a:pt x="30" y="11"/>
                    </a:cubicBezTo>
                    <a:close/>
                  </a:path>
                </a:pathLst>
              </a:custGeom>
              <a:solidFill>
                <a:srgbClr val="F9C99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5" name="Freeform 25">
                <a:extLst>
                  <a:ext uri="{FF2B5EF4-FFF2-40B4-BE49-F238E27FC236}">
                    <a16:creationId xmlns:a16="http://schemas.microsoft.com/office/drawing/2014/main" id="{DF8DEEC4-DF34-4846-81DB-8040BF17D734}"/>
                  </a:ext>
                </a:extLst>
              </p:cNvPr>
              <p:cNvSpPr>
                <a:spLocks/>
              </p:cNvSpPr>
              <p:nvPr/>
            </p:nvSpPr>
            <p:spPr bwMode="gray">
              <a:xfrm>
                <a:off x="4111625" y="-2284413"/>
                <a:ext cx="393700" cy="647700"/>
              </a:xfrm>
              <a:custGeom>
                <a:avLst/>
                <a:gdLst>
                  <a:gd name="T0" fmla="*/ 105 w 105"/>
                  <a:gd name="T1" fmla="*/ 0 h 173"/>
                  <a:gd name="T2" fmla="*/ 84 w 105"/>
                  <a:gd name="T3" fmla="*/ 69 h 173"/>
                  <a:gd name="T4" fmla="*/ 38 w 105"/>
                  <a:gd name="T5" fmla="*/ 142 h 173"/>
                  <a:gd name="T6" fmla="*/ 0 w 105"/>
                  <a:gd name="T7" fmla="*/ 173 h 173"/>
                  <a:gd name="T8" fmla="*/ 5 w 105"/>
                  <a:gd name="T9" fmla="*/ 124 h 173"/>
                  <a:gd name="T10" fmla="*/ 27 w 105"/>
                  <a:gd name="T11" fmla="*/ 110 h 173"/>
                  <a:gd name="T12" fmla="*/ 65 w 105"/>
                  <a:gd name="T13" fmla="*/ 68 h 173"/>
                  <a:gd name="T14" fmla="*/ 105 w 105"/>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3">
                    <a:moveTo>
                      <a:pt x="105" y="0"/>
                    </a:moveTo>
                    <a:cubicBezTo>
                      <a:pt x="105" y="0"/>
                      <a:pt x="78" y="48"/>
                      <a:pt x="84" y="69"/>
                    </a:cubicBezTo>
                    <a:cubicBezTo>
                      <a:pt x="84" y="69"/>
                      <a:pt x="40" y="131"/>
                      <a:pt x="38" y="142"/>
                    </a:cubicBezTo>
                    <a:cubicBezTo>
                      <a:pt x="38" y="142"/>
                      <a:pt x="0" y="160"/>
                      <a:pt x="0" y="173"/>
                    </a:cubicBezTo>
                    <a:cubicBezTo>
                      <a:pt x="0" y="173"/>
                      <a:pt x="12" y="130"/>
                      <a:pt x="5" y="124"/>
                    </a:cubicBezTo>
                    <a:cubicBezTo>
                      <a:pt x="5" y="124"/>
                      <a:pt x="23" y="113"/>
                      <a:pt x="27" y="110"/>
                    </a:cubicBezTo>
                    <a:cubicBezTo>
                      <a:pt x="27" y="110"/>
                      <a:pt x="43" y="84"/>
                      <a:pt x="65" y="68"/>
                    </a:cubicBezTo>
                    <a:cubicBezTo>
                      <a:pt x="65" y="68"/>
                      <a:pt x="72" y="19"/>
                      <a:pt x="105" y="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6" name="Freeform 26">
                <a:extLst>
                  <a:ext uri="{FF2B5EF4-FFF2-40B4-BE49-F238E27FC236}">
                    <a16:creationId xmlns:a16="http://schemas.microsoft.com/office/drawing/2014/main" id="{FDD16B0C-4FCF-4AFC-AF42-5AD0EA8C6435}"/>
                  </a:ext>
                </a:extLst>
              </p:cNvPr>
              <p:cNvSpPr>
                <a:spLocks/>
              </p:cNvSpPr>
              <p:nvPr/>
            </p:nvSpPr>
            <p:spPr bwMode="gray">
              <a:xfrm>
                <a:off x="3484563" y="-1546226"/>
                <a:ext cx="874713" cy="693738"/>
              </a:xfrm>
              <a:custGeom>
                <a:avLst/>
                <a:gdLst>
                  <a:gd name="T0" fmla="*/ 3 w 233"/>
                  <a:gd name="T1" fmla="*/ 177 h 185"/>
                  <a:gd name="T2" fmla="*/ 77 w 233"/>
                  <a:gd name="T3" fmla="*/ 93 h 185"/>
                  <a:gd name="T4" fmla="*/ 103 w 233"/>
                  <a:gd name="T5" fmla="*/ 68 h 185"/>
                  <a:gd name="T6" fmla="*/ 219 w 233"/>
                  <a:gd name="T7" fmla="*/ 3 h 185"/>
                  <a:gd name="T8" fmla="*/ 231 w 233"/>
                  <a:gd name="T9" fmla="*/ 3 h 185"/>
                  <a:gd name="T10" fmla="*/ 203 w 233"/>
                  <a:gd name="T11" fmla="*/ 30 h 185"/>
                  <a:gd name="T12" fmla="*/ 141 w 233"/>
                  <a:gd name="T13" fmla="*/ 74 h 185"/>
                  <a:gd name="T14" fmla="*/ 65 w 233"/>
                  <a:gd name="T15" fmla="*/ 114 h 185"/>
                  <a:gd name="T16" fmla="*/ 44 w 233"/>
                  <a:gd name="T17" fmla="*/ 128 h 185"/>
                  <a:gd name="T18" fmla="*/ 6 w 233"/>
                  <a:gd name="T19" fmla="*/ 185 h 185"/>
                  <a:gd name="T20" fmla="*/ 3 w 233"/>
                  <a:gd name="T21"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185">
                    <a:moveTo>
                      <a:pt x="3" y="177"/>
                    </a:moveTo>
                    <a:cubicBezTo>
                      <a:pt x="3" y="177"/>
                      <a:pt x="0" y="132"/>
                      <a:pt x="77" y="93"/>
                    </a:cubicBezTo>
                    <a:cubicBezTo>
                      <a:pt x="77" y="93"/>
                      <a:pt x="97" y="83"/>
                      <a:pt x="103" y="68"/>
                    </a:cubicBezTo>
                    <a:cubicBezTo>
                      <a:pt x="103" y="68"/>
                      <a:pt x="209" y="1"/>
                      <a:pt x="219" y="3"/>
                    </a:cubicBezTo>
                    <a:cubicBezTo>
                      <a:pt x="219" y="3"/>
                      <a:pt x="233" y="0"/>
                      <a:pt x="231" y="3"/>
                    </a:cubicBezTo>
                    <a:cubicBezTo>
                      <a:pt x="231" y="3"/>
                      <a:pt x="219" y="23"/>
                      <a:pt x="203" y="30"/>
                    </a:cubicBezTo>
                    <a:cubicBezTo>
                      <a:pt x="203" y="30"/>
                      <a:pt x="144" y="74"/>
                      <a:pt x="141" y="74"/>
                    </a:cubicBezTo>
                    <a:cubicBezTo>
                      <a:pt x="141" y="74"/>
                      <a:pt x="144" y="91"/>
                      <a:pt x="65" y="114"/>
                    </a:cubicBezTo>
                    <a:cubicBezTo>
                      <a:pt x="65" y="114"/>
                      <a:pt x="55" y="123"/>
                      <a:pt x="44" y="128"/>
                    </a:cubicBezTo>
                    <a:cubicBezTo>
                      <a:pt x="44" y="128"/>
                      <a:pt x="11" y="181"/>
                      <a:pt x="6" y="185"/>
                    </a:cubicBezTo>
                    <a:cubicBezTo>
                      <a:pt x="6" y="185"/>
                      <a:pt x="3" y="180"/>
                      <a:pt x="3" y="177"/>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7" name="Freeform 27">
                <a:extLst>
                  <a:ext uri="{FF2B5EF4-FFF2-40B4-BE49-F238E27FC236}">
                    <a16:creationId xmlns:a16="http://schemas.microsoft.com/office/drawing/2014/main" id="{FCC58825-BD74-4FE4-8AFB-B54DC967F15B}"/>
                  </a:ext>
                </a:extLst>
              </p:cNvPr>
              <p:cNvSpPr>
                <a:spLocks/>
              </p:cNvSpPr>
              <p:nvPr/>
            </p:nvSpPr>
            <p:spPr bwMode="gray">
              <a:xfrm>
                <a:off x="3563938" y="-3241676"/>
                <a:ext cx="280988" cy="409575"/>
              </a:xfrm>
              <a:custGeom>
                <a:avLst/>
                <a:gdLst>
                  <a:gd name="T0" fmla="*/ 68 w 75"/>
                  <a:gd name="T1" fmla="*/ 0 h 109"/>
                  <a:gd name="T2" fmla="*/ 28 w 75"/>
                  <a:gd name="T3" fmla="*/ 34 h 109"/>
                  <a:gd name="T4" fmla="*/ 2 w 75"/>
                  <a:gd name="T5" fmla="*/ 103 h 109"/>
                  <a:gd name="T6" fmla="*/ 2 w 75"/>
                  <a:gd name="T7" fmla="*/ 109 h 109"/>
                  <a:gd name="T8" fmla="*/ 33 w 75"/>
                  <a:gd name="T9" fmla="*/ 54 h 109"/>
                  <a:gd name="T10" fmla="*/ 68 w 75"/>
                  <a:gd name="T11" fmla="*/ 0 h 109"/>
                </a:gdLst>
                <a:ahLst/>
                <a:cxnLst>
                  <a:cxn ang="0">
                    <a:pos x="T0" y="T1"/>
                  </a:cxn>
                  <a:cxn ang="0">
                    <a:pos x="T2" y="T3"/>
                  </a:cxn>
                  <a:cxn ang="0">
                    <a:pos x="T4" y="T5"/>
                  </a:cxn>
                  <a:cxn ang="0">
                    <a:pos x="T6" y="T7"/>
                  </a:cxn>
                  <a:cxn ang="0">
                    <a:pos x="T8" y="T9"/>
                  </a:cxn>
                  <a:cxn ang="0">
                    <a:pos x="T10" y="T11"/>
                  </a:cxn>
                </a:cxnLst>
                <a:rect l="0" t="0" r="r" b="b"/>
                <a:pathLst>
                  <a:path w="75" h="109">
                    <a:moveTo>
                      <a:pt x="68" y="0"/>
                    </a:moveTo>
                    <a:cubicBezTo>
                      <a:pt x="68" y="0"/>
                      <a:pt x="35" y="18"/>
                      <a:pt x="28" y="34"/>
                    </a:cubicBezTo>
                    <a:cubicBezTo>
                      <a:pt x="28" y="34"/>
                      <a:pt x="0" y="94"/>
                      <a:pt x="2" y="103"/>
                    </a:cubicBezTo>
                    <a:cubicBezTo>
                      <a:pt x="2" y="109"/>
                      <a:pt x="2" y="109"/>
                      <a:pt x="2" y="109"/>
                    </a:cubicBezTo>
                    <a:cubicBezTo>
                      <a:pt x="2" y="109"/>
                      <a:pt x="34" y="73"/>
                      <a:pt x="33" y="54"/>
                    </a:cubicBezTo>
                    <a:cubicBezTo>
                      <a:pt x="33" y="54"/>
                      <a:pt x="75" y="16"/>
                      <a:pt x="68" y="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8" name="Freeform 28">
                <a:extLst>
                  <a:ext uri="{FF2B5EF4-FFF2-40B4-BE49-F238E27FC236}">
                    <a16:creationId xmlns:a16="http://schemas.microsoft.com/office/drawing/2014/main" id="{6C4AD329-F166-4228-8D31-EB090C850B2A}"/>
                  </a:ext>
                </a:extLst>
              </p:cNvPr>
              <p:cNvSpPr>
                <a:spLocks/>
              </p:cNvSpPr>
              <p:nvPr/>
            </p:nvSpPr>
            <p:spPr bwMode="gray">
              <a:xfrm>
                <a:off x="3222625" y="-3217863"/>
                <a:ext cx="153988" cy="768350"/>
              </a:xfrm>
              <a:custGeom>
                <a:avLst/>
                <a:gdLst>
                  <a:gd name="T0" fmla="*/ 13 w 41"/>
                  <a:gd name="T1" fmla="*/ 0 h 205"/>
                  <a:gd name="T2" fmla="*/ 9 w 41"/>
                  <a:gd name="T3" fmla="*/ 60 h 205"/>
                  <a:gd name="T4" fmla="*/ 0 w 41"/>
                  <a:gd name="T5" fmla="*/ 76 h 205"/>
                  <a:gd name="T6" fmla="*/ 0 w 41"/>
                  <a:gd name="T7" fmla="*/ 128 h 205"/>
                  <a:gd name="T8" fmla="*/ 9 w 41"/>
                  <a:gd name="T9" fmla="*/ 205 h 205"/>
                  <a:gd name="T10" fmla="*/ 5 w 41"/>
                  <a:gd name="T11" fmla="*/ 131 h 205"/>
                  <a:gd name="T12" fmla="*/ 8 w 41"/>
                  <a:gd name="T13" fmla="*/ 79 h 205"/>
                  <a:gd name="T14" fmla="*/ 13 w 41"/>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05">
                    <a:moveTo>
                      <a:pt x="13" y="0"/>
                    </a:moveTo>
                    <a:cubicBezTo>
                      <a:pt x="13" y="0"/>
                      <a:pt x="26" y="26"/>
                      <a:pt x="9" y="60"/>
                    </a:cubicBezTo>
                    <a:cubicBezTo>
                      <a:pt x="9" y="60"/>
                      <a:pt x="4" y="73"/>
                      <a:pt x="0" y="76"/>
                    </a:cubicBezTo>
                    <a:cubicBezTo>
                      <a:pt x="0" y="76"/>
                      <a:pt x="6" y="106"/>
                      <a:pt x="0" y="128"/>
                    </a:cubicBezTo>
                    <a:cubicBezTo>
                      <a:pt x="0" y="128"/>
                      <a:pt x="11" y="186"/>
                      <a:pt x="9" y="205"/>
                    </a:cubicBezTo>
                    <a:cubicBezTo>
                      <a:pt x="9" y="205"/>
                      <a:pt x="18" y="181"/>
                      <a:pt x="5" y="131"/>
                    </a:cubicBezTo>
                    <a:cubicBezTo>
                      <a:pt x="5" y="131"/>
                      <a:pt x="15" y="83"/>
                      <a:pt x="8" y="79"/>
                    </a:cubicBezTo>
                    <a:cubicBezTo>
                      <a:pt x="8" y="79"/>
                      <a:pt x="41" y="16"/>
                      <a:pt x="13" y="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09" name="Freeform 29">
                <a:extLst>
                  <a:ext uri="{FF2B5EF4-FFF2-40B4-BE49-F238E27FC236}">
                    <a16:creationId xmlns:a16="http://schemas.microsoft.com/office/drawing/2014/main" id="{78299EB2-B7EC-48E6-A4D9-D17373AA355B}"/>
                  </a:ext>
                </a:extLst>
              </p:cNvPr>
              <p:cNvSpPr>
                <a:spLocks/>
              </p:cNvSpPr>
              <p:nvPr/>
            </p:nvSpPr>
            <p:spPr bwMode="gray">
              <a:xfrm>
                <a:off x="4144963" y="-2697163"/>
                <a:ext cx="173038" cy="60325"/>
              </a:xfrm>
              <a:custGeom>
                <a:avLst/>
                <a:gdLst>
                  <a:gd name="T0" fmla="*/ 43 w 46"/>
                  <a:gd name="T1" fmla="*/ 10 h 16"/>
                  <a:gd name="T2" fmla="*/ 8 w 46"/>
                  <a:gd name="T3" fmla="*/ 0 h 16"/>
                  <a:gd name="T4" fmla="*/ 5 w 46"/>
                  <a:gd name="T5" fmla="*/ 6 h 16"/>
                  <a:gd name="T6" fmla="*/ 37 w 46"/>
                  <a:gd name="T7" fmla="*/ 14 h 16"/>
                  <a:gd name="T8" fmla="*/ 43 w 46"/>
                  <a:gd name="T9" fmla="*/ 10 h 16"/>
                </a:gdLst>
                <a:ahLst/>
                <a:cxnLst>
                  <a:cxn ang="0">
                    <a:pos x="T0" y="T1"/>
                  </a:cxn>
                  <a:cxn ang="0">
                    <a:pos x="T2" y="T3"/>
                  </a:cxn>
                  <a:cxn ang="0">
                    <a:pos x="T4" y="T5"/>
                  </a:cxn>
                  <a:cxn ang="0">
                    <a:pos x="T6" y="T7"/>
                  </a:cxn>
                  <a:cxn ang="0">
                    <a:pos x="T8" y="T9"/>
                  </a:cxn>
                </a:cxnLst>
                <a:rect l="0" t="0" r="r" b="b"/>
                <a:pathLst>
                  <a:path w="46" h="16">
                    <a:moveTo>
                      <a:pt x="43" y="10"/>
                    </a:moveTo>
                    <a:cubicBezTo>
                      <a:pt x="33" y="1"/>
                      <a:pt x="20" y="0"/>
                      <a:pt x="8" y="0"/>
                    </a:cubicBezTo>
                    <a:cubicBezTo>
                      <a:pt x="4" y="0"/>
                      <a:pt x="0" y="6"/>
                      <a:pt x="5" y="6"/>
                    </a:cubicBezTo>
                    <a:cubicBezTo>
                      <a:pt x="16" y="6"/>
                      <a:pt x="28" y="6"/>
                      <a:pt x="37" y="14"/>
                    </a:cubicBezTo>
                    <a:cubicBezTo>
                      <a:pt x="39" y="16"/>
                      <a:pt x="46" y="13"/>
                      <a:pt x="43" y="10"/>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10" name="Freeform 30">
                <a:extLst>
                  <a:ext uri="{FF2B5EF4-FFF2-40B4-BE49-F238E27FC236}">
                    <a16:creationId xmlns:a16="http://schemas.microsoft.com/office/drawing/2014/main" id="{628A47D8-BC86-4070-9E89-0B03BE35E41B}"/>
                  </a:ext>
                </a:extLst>
              </p:cNvPr>
              <p:cNvSpPr>
                <a:spLocks/>
              </p:cNvSpPr>
              <p:nvPr/>
            </p:nvSpPr>
            <p:spPr bwMode="gray">
              <a:xfrm>
                <a:off x="3735388" y="-2994026"/>
                <a:ext cx="123825" cy="68263"/>
              </a:xfrm>
              <a:custGeom>
                <a:avLst/>
                <a:gdLst>
                  <a:gd name="T0" fmla="*/ 31 w 33"/>
                  <a:gd name="T1" fmla="*/ 12 h 18"/>
                  <a:gd name="T2" fmla="*/ 6 w 33"/>
                  <a:gd name="T3" fmla="*/ 0 h 18"/>
                  <a:gd name="T4" fmla="*/ 1 w 33"/>
                  <a:gd name="T5" fmla="*/ 3 h 18"/>
                  <a:gd name="T6" fmla="*/ 3 w 33"/>
                  <a:gd name="T7" fmla="*/ 6 h 18"/>
                  <a:gd name="T8" fmla="*/ 24 w 33"/>
                  <a:gd name="T9" fmla="*/ 16 h 18"/>
                  <a:gd name="T10" fmla="*/ 31 w 33"/>
                  <a:gd name="T11" fmla="*/ 12 h 18"/>
                </a:gdLst>
                <a:ahLst/>
                <a:cxnLst>
                  <a:cxn ang="0">
                    <a:pos x="T0" y="T1"/>
                  </a:cxn>
                  <a:cxn ang="0">
                    <a:pos x="T2" y="T3"/>
                  </a:cxn>
                  <a:cxn ang="0">
                    <a:pos x="T4" y="T5"/>
                  </a:cxn>
                  <a:cxn ang="0">
                    <a:pos x="T6" y="T7"/>
                  </a:cxn>
                  <a:cxn ang="0">
                    <a:pos x="T8" y="T9"/>
                  </a:cxn>
                  <a:cxn ang="0">
                    <a:pos x="T10" y="T11"/>
                  </a:cxn>
                </a:cxnLst>
                <a:rect l="0" t="0" r="r" b="b"/>
                <a:pathLst>
                  <a:path w="33" h="18">
                    <a:moveTo>
                      <a:pt x="31" y="12"/>
                    </a:moveTo>
                    <a:cubicBezTo>
                      <a:pt x="26" y="5"/>
                      <a:pt x="15" y="0"/>
                      <a:pt x="6" y="0"/>
                    </a:cubicBezTo>
                    <a:cubicBezTo>
                      <a:pt x="4" y="0"/>
                      <a:pt x="2" y="1"/>
                      <a:pt x="1" y="3"/>
                    </a:cubicBezTo>
                    <a:cubicBezTo>
                      <a:pt x="0" y="4"/>
                      <a:pt x="2" y="6"/>
                      <a:pt x="3" y="6"/>
                    </a:cubicBezTo>
                    <a:cubicBezTo>
                      <a:pt x="11" y="6"/>
                      <a:pt x="19" y="9"/>
                      <a:pt x="24" y="16"/>
                    </a:cubicBezTo>
                    <a:cubicBezTo>
                      <a:pt x="26" y="18"/>
                      <a:pt x="33" y="16"/>
                      <a:pt x="31" y="12"/>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511" name="Freeform 31">
                <a:extLst>
                  <a:ext uri="{FF2B5EF4-FFF2-40B4-BE49-F238E27FC236}">
                    <a16:creationId xmlns:a16="http://schemas.microsoft.com/office/drawing/2014/main" id="{DDA69A8D-9B40-44F8-A0F7-CFAAFE16C2B3}"/>
                  </a:ext>
                </a:extLst>
              </p:cNvPr>
              <p:cNvSpPr>
                <a:spLocks/>
              </p:cNvSpPr>
              <p:nvPr/>
            </p:nvSpPr>
            <p:spPr bwMode="gray">
              <a:xfrm>
                <a:off x="3324225" y="-2851151"/>
                <a:ext cx="130175" cy="49213"/>
              </a:xfrm>
              <a:custGeom>
                <a:avLst/>
                <a:gdLst>
                  <a:gd name="T0" fmla="*/ 28 w 35"/>
                  <a:gd name="T1" fmla="*/ 2 h 13"/>
                  <a:gd name="T2" fmla="*/ 10 w 35"/>
                  <a:gd name="T3" fmla="*/ 2 h 13"/>
                  <a:gd name="T4" fmla="*/ 4 w 35"/>
                  <a:gd name="T5" fmla="*/ 7 h 13"/>
                  <a:gd name="T6" fmla="*/ 33 w 35"/>
                  <a:gd name="T7" fmla="*/ 6 h 13"/>
                  <a:gd name="T8" fmla="*/ 34 w 35"/>
                  <a:gd name="T9" fmla="*/ 2 h 13"/>
                  <a:gd name="T10" fmla="*/ 28 w 35"/>
                  <a:gd name="T11" fmla="*/ 2 h 13"/>
                </a:gdLst>
                <a:ahLst/>
                <a:cxnLst>
                  <a:cxn ang="0">
                    <a:pos x="T0" y="T1"/>
                  </a:cxn>
                  <a:cxn ang="0">
                    <a:pos x="T2" y="T3"/>
                  </a:cxn>
                  <a:cxn ang="0">
                    <a:pos x="T4" y="T5"/>
                  </a:cxn>
                  <a:cxn ang="0">
                    <a:pos x="T6" y="T7"/>
                  </a:cxn>
                  <a:cxn ang="0">
                    <a:pos x="T8" y="T9"/>
                  </a:cxn>
                  <a:cxn ang="0">
                    <a:pos x="T10" y="T11"/>
                  </a:cxn>
                </a:cxnLst>
                <a:rect l="0" t="0" r="r" b="b"/>
                <a:pathLst>
                  <a:path w="35" h="13">
                    <a:moveTo>
                      <a:pt x="28" y="2"/>
                    </a:moveTo>
                    <a:cubicBezTo>
                      <a:pt x="22" y="6"/>
                      <a:pt x="15" y="6"/>
                      <a:pt x="10" y="2"/>
                    </a:cubicBezTo>
                    <a:cubicBezTo>
                      <a:pt x="7" y="0"/>
                      <a:pt x="0" y="4"/>
                      <a:pt x="4" y="7"/>
                    </a:cubicBezTo>
                    <a:cubicBezTo>
                      <a:pt x="13" y="13"/>
                      <a:pt x="24" y="12"/>
                      <a:pt x="33" y="6"/>
                    </a:cubicBezTo>
                    <a:cubicBezTo>
                      <a:pt x="35" y="5"/>
                      <a:pt x="35" y="3"/>
                      <a:pt x="34" y="2"/>
                    </a:cubicBezTo>
                    <a:cubicBezTo>
                      <a:pt x="32" y="0"/>
                      <a:pt x="30" y="1"/>
                      <a:pt x="28" y="2"/>
                    </a:cubicBezTo>
                    <a:close/>
                  </a:path>
                </a:pathLst>
              </a:custGeom>
              <a:solidFill>
                <a:srgbClr val="F0A868"/>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grpSp>
        <p:grpSp>
          <p:nvGrpSpPr>
            <p:cNvPr id="496" name="Gruppieren 23">
              <a:extLst>
                <a:ext uri="{FF2B5EF4-FFF2-40B4-BE49-F238E27FC236}">
                  <a16:creationId xmlns:a16="http://schemas.microsoft.com/office/drawing/2014/main" id="{5BEA304A-9980-4FC4-9837-4E2D4A3377DD}"/>
                </a:ext>
              </a:extLst>
            </p:cNvPr>
            <p:cNvGrpSpPr/>
            <p:nvPr/>
          </p:nvGrpSpPr>
          <p:grpSpPr bwMode="gray">
            <a:xfrm>
              <a:off x="2736910" y="5704382"/>
              <a:ext cx="2003826" cy="1611964"/>
              <a:chOff x="2522670" y="5819584"/>
              <a:chExt cx="2284020" cy="1611964"/>
            </a:xfrm>
          </p:grpSpPr>
          <p:sp>
            <p:nvSpPr>
              <p:cNvPr id="497" name="Freeform 32">
                <a:extLst>
                  <a:ext uri="{FF2B5EF4-FFF2-40B4-BE49-F238E27FC236}">
                    <a16:creationId xmlns:a16="http://schemas.microsoft.com/office/drawing/2014/main" id="{211D88CE-9D54-47D1-BC06-0569B6E186C5}"/>
                  </a:ext>
                </a:extLst>
              </p:cNvPr>
              <p:cNvSpPr>
                <a:spLocks/>
              </p:cNvSpPr>
              <p:nvPr/>
            </p:nvSpPr>
            <p:spPr bwMode="gray">
              <a:xfrm rot="12251549" flipH="1" flipV="1">
                <a:off x="2996167" y="5819584"/>
                <a:ext cx="1810523" cy="700310"/>
              </a:xfrm>
              <a:custGeom>
                <a:avLst/>
                <a:gdLst>
                  <a:gd name="T0" fmla="*/ 2 w 141"/>
                  <a:gd name="T1" fmla="*/ 1 h 51"/>
                  <a:gd name="T2" fmla="*/ 137 w 141"/>
                  <a:gd name="T3" fmla="*/ 0 h 51"/>
                  <a:gd name="T4" fmla="*/ 139 w 141"/>
                  <a:gd name="T5" fmla="*/ 38 h 51"/>
                  <a:gd name="T6" fmla="*/ 141 w 141"/>
                  <a:gd name="T7" fmla="*/ 50 h 51"/>
                  <a:gd name="T8" fmla="*/ 2 w 141"/>
                  <a:gd name="T9" fmla="*/ 51 h 51"/>
                  <a:gd name="T10" fmla="*/ 0 w 141"/>
                  <a:gd name="T11" fmla="*/ 51 h 51"/>
                  <a:gd name="T12" fmla="*/ 2 w 141"/>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141" h="51">
                    <a:moveTo>
                      <a:pt x="2" y="1"/>
                    </a:moveTo>
                    <a:cubicBezTo>
                      <a:pt x="2" y="1"/>
                      <a:pt x="90" y="11"/>
                      <a:pt x="137" y="0"/>
                    </a:cubicBezTo>
                    <a:cubicBezTo>
                      <a:pt x="139" y="38"/>
                      <a:pt x="139" y="38"/>
                      <a:pt x="139" y="38"/>
                    </a:cubicBezTo>
                    <a:cubicBezTo>
                      <a:pt x="141" y="50"/>
                      <a:pt x="141" y="50"/>
                      <a:pt x="141" y="50"/>
                    </a:cubicBezTo>
                    <a:cubicBezTo>
                      <a:pt x="2" y="51"/>
                      <a:pt x="2" y="51"/>
                      <a:pt x="2" y="51"/>
                    </a:cubicBezTo>
                    <a:cubicBezTo>
                      <a:pt x="0" y="51"/>
                      <a:pt x="0" y="51"/>
                      <a:pt x="0" y="51"/>
                    </a:cubicBezTo>
                    <a:lnTo>
                      <a:pt x="2" y="1"/>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sp>
            <p:nvSpPr>
              <p:cNvPr id="498" name="Freeform 33">
                <a:extLst>
                  <a:ext uri="{FF2B5EF4-FFF2-40B4-BE49-F238E27FC236}">
                    <a16:creationId xmlns:a16="http://schemas.microsoft.com/office/drawing/2014/main" id="{F18D6F0A-794A-47D7-8AB0-4308689B63F2}"/>
                  </a:ext>
                </a:extLst>
              </p:cNvPr>
              <p:cNvSpPr>
                <a:spLocks/>
              </p:cNvSpPr>
              <p:nvPr/>
            </p:nvSpPr>
            <p:spPr bwMode="gray">
              <a:xfrm rot="12251549" flipH="1" flipV="1">
                <a:off x="2522670" y="6243109"/>
                <a:ext cx="2134603" cy="1188439"/>
              </a:xfrm>
              <a:custGeom>
                <a:avLst/>
                <a:gdLst>
                  <a:gd name="T0" fmla="*/ 9 w 183"/>
                  <a:gd name="T1" fmla="*/ 0 h 204"/>
                  <a:gd name="T2" fmla="*/ 174 w 183"/>
                  <a:gd name="T3" fmla="*/ 4 h 204"/>
                  <a:gd name="T4" fmla="*/ 183 w 183"/>
                  <a:gd name="T5" fmla="*/ 204 h 204"/>
                  <a:gd name="T6" fmla="*/ 0 w 183"/>
                  <a:gd name="T7" fmla="*/ 204 h 204"/>
                  <a:gd name="T8" fmla="*/ 9 w 183"/>
                  <a:gd name="T9" fmla="*/ 0 h 204"/>
                  <a:gd name="connsiteX0" fmla="*/ 537 w 10045"/>
                  <a:gd name="connsiteY0" fmla="*/ 0 h 10443"/>
                  <a:gd name="connsiteX1" fmla="*/ 9553 w 10045"/>
                  <a:gd name="connsiteY1" fmla="*/ 196 h 10443"/>
                  <a:gd name="connsiteX2" fmla="*/ 10045 w 10045"/>
                  <a:gd name="connsiteY2" fmla="*/ 10000 h 10443"/>
                  <a:gd name="connsiteX3" fmla="*/ 0 w 10045"/>
                  <a:gd name="connsiteY3" fmla="*/ 10443 h 10443"/>
                  <a:gd name="connsiteX4" fmla="*/ 537 w 10045"/>
                  <a:gd name="connsiteY4" fmla="*/ 0 h 10443"/>
                  <a:gd name="connsiteX0" fmla="*/ 537 w 9726"/>
                  <a:gd name="connsiteY0" fmla="*/ 0 h 10443"/>
                  <a:gd name="connsiteX1" fmla="*/ 9553 w 9726"/>
                  <a:gd name="connsiteY1" fmla="*/ 196 h 10443"/>
                  <a:gd name="connsiteX2" fmla="*/ 9726 w 9726"/>
                  <a:gd name="connsiteY2" fmla="*/ 6849 h 10443"/>
                  <a:gd name="connsiteX3" fmla="*/ 0 w 9726"/>
                  <a:gd name="connsiteY3" fmla="*/ 10443 h 10443"/>
                  <a:gd name="connsiteX4" fmla="*/ 537 w 9726"/>
                  <a:gd name="connsiteY4" fmla="*/ 0 h 10443"/>
                  <a:gd name="connsiteX0" fmla="*/ 552 w 10000"/>
                  <a:gd name="connsiteY0" fmla="*/ 0 h 10000"/>
                  <a:gd name="connsiteX1" fmla="*/ 9822 w 10000"/>
                  <a:gd name="connsiteY1" fmla="*/ 188 h 10000"/>
                  <a:gd name="connsiteX2" fmla="*/ 10000 w 10000"/>
                  <a:gd name="connsiteY2" fmla="*/ 6558 h 10000"/>
                  <a:gd name="connsiteX3" fmla="*/ 0 w 10000"/>
                  <a:gd name="connsiteY3" fmla="*/ 10000 h 10000"/>
                  <a:gd name="connsiteX4" fmla="*/ 552 w 10000"/>
                  <a:gd name="connsiteY4" fmla="*/ 0 h 10000"/>
                  <a:gd name="connsiteX0" fmla="*/ 552 w 10107"/>
                  <a:gd name="connsiteY0" fmla="*/ 0 h 10000"/>
                  <a:gd name="connsiteX1" fmla="*/ 9822 w 10107"/>
                  <a:gd name="connsiteY1" fmla="*/ 188 h 10000"/>
                  <a:gd name="connsiteX2" fmla="*/ 10107 w 10107"/>
                  <a:gd name="connsiteY2" fmla="*/ 6780 h 10000"/>
                  <a:gd name="connsiteX3" fmla="*/ 0 w 10107"/>
                  <a:gd name="connsiteY3" fmla="*/ 10000 h 10000"/>
                  <a:gd name="connsiteX4" fmla="*/ 552 w 10107"/>
                  <a:gd name="connsiteY4" fmla="*/ 0 h 10000"/>
                  <a:gd name="connsiteX0" fmla="*/ 97 w 9652"/>
                  <a:gd name="connsiteY0" fmla="*/ 0 h 6780"/>
                  <a:gd name="connsiteX1" fmla="*/ 9367 w 9652"/>
                  <a:gd name="connsiteY1" fmla="*/ 188 h 6780"/>
                  <a:gd name="connsiteX2" fmla="*/ 9652 w 9652"/>
                  <a:gd name="connsiteY2" fmla="*/ 6780 h 6780"/>
                  <a:gd name="connsiteX3" fmla="*/ 0 w 9652"/>
                  <a:gd name="connsiteY3" fmla="*/ 3854 h 6780"/>
                  <a:gd name="connsiteX4" fmla="*/ 97 w 9652"/>
                  <a:gd name="connsiteY4" fmla="*/ 0 h 6780"/>
                  <a:gd name="connsiteX0" fmla="*/ 100 w 9717"/>
                  <a:gd name="connsiteY0" fmla="*/ 0 h 5684"/>
                  <a:gd name="connsiteX1" fmla="*/ 9705 w 9717"/>
                  <a:gd name="connsiteY1" fmla="*/ 277 h 5684"/>
                  <a:gd name="connsiteX2" fmla="*/ 9635 w 9717"/>
                  <a:gd name="connsiteY2" fmla="*/ 1090 h 5684"/>
                  <a:gd name="connsiteX3" fmla="*/ 0 w 9717"/>
                  <a:gd name="connsiteY3" fmla="*/ 5684 h 5684"/>
                  <a:gd name="connsiteX4" fmla="*/ 100 w 9717"/>
                  <a:gd name="connsiteY4" fmla="*/ 0 h 5684"/>
                  <a:gd name="connsiteX0" fmla="*/ 103 w 10008"/>
                  <a:gd name="connsiteY0" fmla="*/ 970 h 10970"/>
                  <a:gd name="connsiteX1" fmla="*/ 9988 w 10008"/>
                  <a:gd name="connsiteY1" fmla="*/ 1457 h 10970"/>
                  <a:gd name="connsiteX2" fmla="*/ 9916 w 10008"/>
                  <a:gd name="connsiteY2" fmla="*/ 2888 h 10970"/>
                  <a:gd name="connsiteX3" fmla="*/ 0 w 10008"/>
                  <a:gd name="connsiteY3" fmla="*/ 10970 h 10970"/>
                  <a:gd name="connsiteX4" fmla="*/ 103 w 10008"/>
                  <a:gd name="connsiteY4" fmla="*/ 970 h 10970"/>
                  <a:gd name="connsiteX0" fmla="*/ 103 w 10012"/>
                  <a:gd name="connsiteY0" fmla="*/ 0 h 10000"/>
                  <a:gd name="connsiteX1" fmla="*/ 9988 w 10012"/>
                  <a:gd name="connsiteY1" fmla="*/ 487 h 10000"/>
                  <a:gd name="connsiteX2" fmla="*/ 9916 w 10012"/>
                  <a:gd name="connsiteY2" fmla="*/ 1918 h 10000"/>
                  <a:gd name="connsiteX3" fmla="*/ 0 w 10012"/>
                  <a:gd name="connsiteY3" fmla="*/ 10000 h 10000"/>
                  <a:gd name="connsiteX4" fmla="*/ 103 w 10012"/>
                  <a:gd name="connsiteY4" fmla="*/ 0 h 10000"/>
                  <a:gd name="connsiteX0" fmla="*/ 103 w 10011"/>
                  <a:gd name="connsiteY0" fmla="*/ 0 h 10000"/>
                  <a:gd name="connsiteX1" fmla="*/ 9988 w 10011"/>
                  <a:gd name="connsiteY1" fmla="*/ 487 h 10000"/>
                  <a:gd name="connsiteX2" fmla="*/ 9902 w 10011"/>
                  <a:gd name="connsiteY2" fmla="*/ 3107 h 10000"/>
                  <a:gd name="connsiteX3" fmla="*/ 0 w 10011"/>
                  <a:gd name="connsiteY3" fmla="*/ 10000 h 10000"/>
                  <a:gd name="connsiteX4" fmla="*/ 103 w 10011"/>
                  <a:gd name="connsiteY4" fmla="*/ 0 h 10000"/>
                  <a:gd name="connsiteX0" fmla="*/ 57 w 9965"/>
                  <a:gd name="connsiteY0" fmla="*/ 0 h 10511"/>
                  <a:gd name="connsiteX1" fmla="*/ 9942 w 9965"/>
                  <a:gd name="connsiteY1" fmla="*/ 487 h 10511"/>
                  <a:gd name="connsiteX2" fmla="*/ 9856 w 9965"/>
                  <a:gd name="connsiteY2" fmla="*/ 3107 h 10511"/>
                  <a:gd name="connsiteX3" fmla="*/ 17 w 9965"/>
                  <a:gd name="connsiteY3" fmla="*/ 10511 h 10511"/>
                  <a:gd name="connsiteX4" fmla="*/ 57 w 9965"/>
                  <a:gd name="connsiteY4" fmla="*/ 0 h 10511"/>
                  <a:gd name="connsiteX0" fmla="*/ 57 w 10000"/>
                  <a:gd name="connsiteY0" fmla="*/ 0 h 10000"/>
                  <a:gd name="connsiteX1" fmla="*/ 9977 w 10000"/>
                  <a:gd name="connsiteY1" fmla="*/ 463 h 10000"/>
                  <a:gd name="connsiteX2" fmla="*/ 9891 w 10000"/>
                  <a:gd name="connsiteY2" fmla="*/ 2956 h 10000"/>
                  <a:gd name="connsiteX3" fmla="*/ 17 w 10000"/>
                  <a:gd name="connsiteY3" fmla="*/ 10000 h 10000"/>
                  <a:gd name="connsiteX4" fmla="*/ 57 w 10000"/>
                  <a:gd name="connsiteY4" fmla="*/ 0 h 10000"/>
                  <a:gd name="connsiteX0" fmla="*/ 58 w 10001"/>
                  <a:gd name="connsiteY0" fmla="*/ 0 h 10071"/>
                  <a:gd name="connsiteX1" fmla="*/ 9978 w 10001"/>
                  <a:gd name="connsiteY1" fmla="*/ 463 h 10071"/>
                  <a:gd name="connsiteX2" fmla="*/ 9892 w 10001"/>
                  <a:gd name="connsiteY2" fmla="*/ 2956 h 10071"/>
                  <a:gd name="connsiteX3" fmla="*/ 1 w 10001"/>
                  <a:gd name="connsiteY3" fmla="*/ 10071 h 10071"/>
                  <a:gd name="connsiteX4" fmla="*/ 58 w 10001"/>
                  <a:gd name="connsiteY4" fmla="*/ 0 h 10071"/>
                  <a:gd name="connsiteX0" fmla="*/ 58 w 9998"/>
                  <a:gd name="connsiteY0" fmla="*/ 0 h 10071"/>
                  <a:gd name="connsiteX1" fmla="*/ 9978 w 9998"/>
                  <a:gd name="connsiteY1" fmla="*/ 463 h 10071"/>
                  <a:gd name="connsiteX2" fmla="*/ 9861 w 9998"/>
                  <a:gd name="connsiteY2" fmla="*/ 2978 h 10071"/>
                  <a:gd name="connsiteX3" fmla="*/ 1 w 9998"/>
                  <a:gd name="connsiteY3" fmla="*/ 10071 h 10071"/>
                  <a:gd name="connsiteX4" fmla="*/ 58 w 9998"/>
                  <a:gd name="connsiteY4" fmla="*/ 0 h 1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 h="10071">
                    <a:moveTo>
                      <a:pt x="58" y="0"/>
                    </a:moveTo>
                    <a:cubicBezTo>
                      <a:pt x="58" y="0"/>
                      <a:pt x="3305" y="3015"/>
                      <a:pt x="9978" y="463"/>
                    </a:cubicBezTo>
                    <a:cubicBezTo>
                      <a:pt x="10065" y="449"/>
                      <a:pt x="9846" y="1873"/>
                      <a:pt x="9861" y="2978"/>
                    </a:cubicBezTo>
                    <a:cubicBezTo>
                      <a:pt x="6544" y="5541"/>
                      <a:pt x="3992" y="7263"/>
                      <a:pt x="1" y="10071"/>
                    </a:cubicBezTo>
                    <a:cubicBezTo>
                      <a:pt x="182" y="2191"/>
                      <a:pt x="-121" y="7880"/>
                      <a:pt x="58"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Calibri"/>
                </a:endParaRPr>
              </a:p>
            </p:txBody>
          </p:sp>
        </p:grpSp>
      </p:grpSp>
      <p:pic>
        <p:nvPicPr>
          <p:cNvPr id="512" name="Picture 511">
            <a:extLst>
              <a:ext uri="{FF2B5EF4-FFF2-40B4-BE49-F238E27FC236}">
                <a16:creationId xmlns:a16="http://schemas.microsoft.com/office/drawing/2014/main" id="{031D7D3B-5F6B-4E6D-BC08-0AC36A855529}"/>
              </a:ext>
            </a:extLst>
          </p:cNvPr>
          <p:cNvPicPr>
            <a:picLocks noChangeAspect="1"/>
          </p:cNvPicPr>
          <p:nvPr/>
        </p:nvPicPr>
        <p:blipFill>
          <a:blip r:embed="rId5"/>
          <a:stretch>
            <a:fillRect/>
          </a:stretch>
        </p:blipFill>
        <p:spPr>
          <a:xfrm>
            <a:off x="5715000" y="3530525"/>
            <a:ext cx="6069983" cy="3104544"/>
          </a:xfrm>
          <a:prstGeom prst="rect">
            <a:avLst/>
          </a:prstGeom>
        </p:spPr>
      </p:pic>
    </p:spTree>
    <p:extLst>
      <p:ext uri="{BB962C8B-B14F-4D97-AF65-F5344CB8AC3E}">
        <p14:creationId xmlns:p14="http://schemas.microsoft.com/office/powerpoint/2010/main" val="42687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500"/>
                                        <p:tgtEl>
                                          <p:spTgt spid="2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92440-F11D-492B-85D7-2623CC6E620E}"/>
              </a:ext>
            </a:extLst>
          </p:cNvPr>
          <p:cNvSpPr txBox="1"/>
          <p:nvPr/>
        </p:nvSpPr>
        <p:spPr>
          <a:xfrm>
            <a:off x="838200" y="304800"/>
            <a:ext cx="5671745" cy="584775"/>
          </a:xfrm>
          <a:prstGeom prst="rect">
            <a:avLst/>
          </a:prstGeom>
          <a:noFill/>
        </p:spPr>
        <p:txBody>
          <a:bodyPr wrap="none" rtlCol="0">
            <a:spAutoFit/>
          </a:bodyPr>
          <a:lstStyle/>
          <a:p>
            <a:r>
              <a:rPr lang="en-US" sz="3200" b="1" dirty="0">
                <a:solidFill>
                  <a:schemeClr val="tx2"/>
                </a:solidFill>
              </a:rPr>
              <a:t>Competitive Differentiators  </a:t>
            </a:r>
          </a:p>
        </p:txBody>
      </p:sp>
      <p:sp>
        <p:nvSpPr>
          <p:cNvPr id="3" name="TextBox 2">
            <a:extLst>
              <a:ext uri="{FF2B5EF4-FFF2-40B4-BE49-F238E27FC236}">
                <a16:creationId xmlns:a16="http://schemas.microsoft.com/office/drawing/2014/main" id="{F3B976FA-DD86-48EE-BCE9-5D1782C9A481}"/>
              </a:ext>
            </a:extLst>
          </p:cNvPr>
          <p:cNvSpPr txBox="1"/>
          <p:nvPr/>
        </p:nvSpPr>
        <p:spPr>
          <a:xfrm>
            <a:off x="914400" y="990600"/>
            <a:ext cx="9982200" cy="564770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dirty="0"/>
              <a:t>Sage relationship – ISV Rockstar</a:t>
            </a:r>
          </a:p>
          <a:p>
            <a:pPr marL="342900" indent="-342900">
              <a:lnSpc>
                <a:spcPct val="150000"/>
              </a:lnSpc>
              <a:buFont typeface="Wingdings" panose="05000000000000000000" pitchFamily="2" charset="2"/>
              <a:buChar char="§"/>
            </a:pPr>
            <a:endParaRPr lang="en-US" dirty="0"/>
          </a:p>
          <a:p>
            <a:pPr marL="342900" indent="-342900">
              <a:lnSpc>
                <a:spcPct val="150000"/>
              </a:lnSpc>
              <a:buFont typeface="Wingdings" panose="05000000000000000000" pitchFamily="2" charset="2"/>
              <a:buChar char="§"/>
            </a:pPr>
            <a:r>
              <a:rPr lang="en-US" dirty="0"/>
              <a:t>Global footprint with offices in North America, Europe, and India</a:t>
            </a:r>
          </a:p>
          <a:p>
            <a:pPr marL="342900" indent="-342900">
              <a:lnSpc>
                <a:spcPct val="150000"/>
              </a:lnSpc>
              <a:buFont typeface="Wingdings" panose="05000000000000000000" pitchFamily="2" charset="2"/>
              <a:buChar char="§"/>
            </a:pPr>
            <a:endParaRPr lang="en-US" dirty="0"/>
          </a:p>
          <a:p>
            <a:pPr marL="342900" indent="-342900">
              <a:lnSpc>
                <a:spcPct val="150000"/>
              </a:lnSpc>
              <a:buFont typeface="Wingdings" panose="05000000000000000000" pitchFamily="2" charset="2"/>
              <a:buChar char="§"/>
            </a:pPr>
            <a:r>
              <a:rPr lang="en-US" dirty="0"/>
              <a:t>ProcessWeaver technology used in over 80 countries to ship </a:t>
            </a:r>
          </a:p>
          <a:p>
            <a:pPr marL="342900" indent="-342900">
              <a:lnSpc>
                <a:spcPct val="150000"/>
              </a:lnSpc>
              <a:buFont typeface="Wingdings" panose="05000000000000000000" pitchFamily="2" charset="2"/>
              <a:buChar char="§"/>
            </a:pPr>
            <a:endParaRPr lang="en-US" dirty="0"/>
          </a:p>
          <a:p>
            <a:pPr marL="342900" indent="-342900">
              <a:lnSpc>
                <a:spcPct val="150000"/>
              </a:lnSpc>
              <a:buFont typeface="Wingdings" panose="05000000000000000000" pitchFamily="2" charset="2"/>
              <a:buChar char="§"/>
            </a:pPr>
            <a:r>
              <a:rPr lang="en-US" dirty="0"/>
              <a:t> 200+ global carriers and logistics service provider – list continues to grow!</a:t>
            </a:r>
          </a:p>
          <a:p>
            <a:pPr marL="342900" indent="-342900">
              <a:lnSpc>
                <a:spcPct val="150000"/>
              </a:lnSpc>
              <a:buFont typeface="Wingdings" panose="05000000000000000000" pitchFamily="2" charset="2"/>
              <a:buChar char="§"/>
            </a:pPr>
            <a:endParaRPr lang="en-US" dirty="0"/>
          </a:p>
          <a:p>
            <a:pPr marL="342900" indent="-342900">
              <a:lnSpc>
                <a:spcPct val="150000"/>
              </a:lnSpc>
              <a:buFont typeface="Wingdings" panose="05000000000000000000" pitchFamily="2" charset="2"/>
              <a:buChar char="§"/>
            </a:pPr>
            <a:r>
              <a:rPr lang="en-US" dirty="0"/>
              <a:t>24/7 Technical Support</a:t>
            </a:r>
          </a:p>
          <a:p>
            <a:pPr marL="342900" indent="-342900">
              <a:lnSpc>
                <a:spcPct val="150000"/>
              </a:lnSpc>
              <a:buFont typeface="Wingdings" panose="05000000000000000000" pitchFamily="2" charset="2"/>
              <a:buChar char="§"/>
            </a:pPr>
            <a:endParaRPr lang="en-US" dirty="0"/>
          </a:p>
          <a:p>
            <a:pPr marL="342900" indent="-342900">
              <a:lnSpc>
                <a:spcPct val="150000"/>
              </a:lnSpc>
              <a:buFont typeface="Wingdings" panose="05000000000000000000" pitchFamily="2" charset="2"/>
              <a:buChar char="§"/>
            </a:pPr>
            <a:r>
              <a:rPr lang="en-US" dirty="0"/>
              <a:t>Key added capabilities – Rate Shop at Sales Order, Dangerous Goods Shipping, Freight Analytics.</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91252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95" y="345920"/>
            <a:ext cx="9677400" cy="1143000"/>
          </a:xfrm>
        </p:spPr>
        <p:txBody>
          <a:bodyPr/>
          <a:lstStyle/>
          <a:p>
            <a:r>
              <a:rPr lang="en-US" dirty="0">
                <a:solidFill>
                  <a:schemeClr val="tx2"/>
                </a:solidFill>
              </a:rPr>
              <a:t>Target customers</a:t>
            </a:r>
          </a:p>
        </p:txBody>
      </p:sp>
      <p:grpSp>
        <p:nvGrpSpPr>
          <p:cNvPr id="6" name="Gruppieren 41">
            <a:extLst>
              <a:ext uri="{FF2B5EF4-FFF2-40B4-BE49-F238E27FC236}">
                <a16:creationId xmlns:a16="http://schemas.microsoft.com/office/drawing/2014/main" id="{9FD9AE89-3C4F-423F-BC51-E131A25D84A1}"/>
              </a:ext>
            </a:extLst>
          </p:cNvPr>
          <p:cNvGrpSpPr/>
          <p:nvPr/>
        </p:nvGrpSpPr>
        <p:grpSpPr>
          <a:xfrm>
            <a:off x="540795" y="1555201"/>
            <a:ext cx="11109600" cy="4247999"/>
            <a:chOff x="540001" y="1555200"/>
            <a:chExt cx="11109600" cy="4247999"/>
          </a:xfrm>
        </p:grpSpPr>
        <p:grpSp>
          <p:nvGrpSpPr>
            <p:cNvPr id="7" name="Gruppieren 14">
              <a:extLst>
                <a:ext uri="{FF2B5EF4-FFF2-40B4-BE49-F238E27FC236}">
                  <a16:creationId xmlns:a16="http://schemas.microsoft.com/office/drawing/2014/main" id="{F8634056-70FD-4C29-87CF-03212284C4DE}"/>
                </a:ext>
              </a:extLst>
            </p:cNvPr>
            <p:cNvGrpSpPr/>
            <p:nvPr/>
          </p:nvGrpSpPr>
          <p:grpSpPr>
            <a:xfrm>
              <a:off x="8038805" y="1555200"/>
              <a:ext cx="3609745" cy="1320000"/>
              <a:chOff x="8038805" y="1555200"/>
              <a:chExt cx="3609745" cy="1320000"/>
            </a:xfrm>
          </p:grpSpPr>
          <p:sp>
            <p:nvSpPr>
              <p:cNvPr id="32" name="Rechteck 32">
                <a:extLst>
                  <a:ext uri="{FF2B5EF4-FFF2-40B4-BE49-F238E27FC236}">
                    <a16:creationId xmlns:a16="http://schemas.microsoft.com/office/drawing/2014/main" id="{D9817C6E-2890-45CE-9E53-5FE11A22DB1D}"/>
                  </a:ext>
                </a:extLst>
              </p:cNvPr>
              <p:cNvSpPr/>
              <p:nvPr/>
            </p:nvSpPr>
            <p:spPr bwMode="gray">
              <a:xfrm flipH="1">
                <a:off x="8038805" y="1555200"/>
                <a:ext cx="3609745" cy="1320000"/>
              </a:xfrm>
              <a:prstGeom prst="rect">
                <a:avLst/>
              </a:prstGeom>
              <a:blipFill dpi="0"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Rectangle 19">
                <a:extLst>
                  <a:ext uri="{FF2B5EF4-FFF2-40B4-BE49-F238E27FC236}">
                    <a16:creationId xmlns:a16="http://schemas.microsoft.com/office/drawing/2014/main" id="{EFF95C92-5475-4C39-A136-CFC147540D70}"/>
                  </a:ext>
                </a:extLst>
              </p:cNvPr>
              <p:cNvSpPr>
                <a:spLocks noChangeArrowheads="1"/>
              </p:cNvSpPr>
              <p:nvPr/>
            </p:nvSpPr>
            <p:spPr bwMode="gray">
              <a:xfrm>
                <a:off x="8038808" y="2514837"/>
                <a:ext cx="3609370"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Telecom and high tech</a:t>
                </a:r>
              </a:p>
            </p:txBody>
          </p:sp>
        </p:grpSp>
        <p:grpSp>
          <p:nvGrpSpPr>
            <p:cNvPr id="8" name="Gruppieren 13">
              <a:extLst>
                <a:ext uri="{FF2B5EF4-FFF2-40B4-BE49-F238E27FC236}">
                  <a16:creationId xmlns:a16="http://schemas.microsoft.com/office/drawing/2014/main" id="{55E1EB96-33C3-4355-82E6-89F486125BBD}"/>
                </a:ext>
              </a:extLst>
            </p:cNvPr>
            <p:cNvGrpSpPr/>
            <p:nvPr/>
          </p:nvGrpSpPr>
          <p:grpSpPr>
            <a:xfrm>
              <a:off x="4289404" y="1555200"/>
              <a:ext cx="3610795" cy="1320000"/>
              <a:chOff x="4289404" y="1555200"/>
              <a:chExt cx="3610795" cy="1320000"/>
            </a:xfrm>
          </p:grpSpPr>
          <p:sp>
            <p:nvSpPr>
              <p:cNvPr id="30" name="Rechteck 30">
                <a:extLst>
                  <a:ext uri="{FF2B5EF4-FFF2-40B4-BE49-F238E27FC236}">
                    <a16:creationId xmlns:a16="http://schemas.microsoft.com/office/drawing/2014/main" id="{1D1EA08A-A7C4-41AD-A043-6FFCDCC4C49B}"/>
                  </a:ext>
                </a:extLst>
              </p:cNvPr>
              <p:cNvSpPr/>
              <p:nvPr/>
            </p:nvSpPr>
            <p:spPr bwMode="gray">
              <a:xfrm>
                <a:off x="4289404" y="1555200"/>
                <a:ext cx="3610795" cy="1320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Rectangle 19">
                <a:extLst>
                  <a:ext uri="{FF2B5EF4-FFF2-40B4-BE49-F238E27FC236}">
                    <a16:creationId xmlns:a16="http://schemas.microsoft.com/office/drawing/2014/main" id="{7DF5A215-6091-4801-9AB6-242B060EE250}"/>
                  </a:ext>
                </a:extLst>
              </p:cNvPr>
              <p:cNvSpPr>
                <a:spLocks noChangeArrowheads="1"/>
              </p:cNvSpPr>
              <p:nvPr/>
            </p:nvSpPr>
            <p:spPr bwMode="gray">
              <a:xfrm>
                <a:off x="4289404" y="2514837"/>
                <a:ext cx="3610795"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Oil &amp; Gas</a:t>
                </a:r>
              </a:p>
            </p:txBody>
          </p:sp>
        </p:grpSp>
        <p:grpSp>
          <p:nvGrpSpPr>
            <p:cNvPr id="9" name="Gruppieren 12">
              <a:extLst>
                <a:ext uri="{FF2B5EF4-FFF2-40B4-BE49-F238E27FC236}">
                  <a16:creationId xmlns:a16="http://schemas.microsoft.com/office/drawing/2014/main" id="{2E11F1DF-0023-46AE-8CF9-3B8033C00D64}"/>
                </a:ext>
              </a:extLst>
            </p:cNvPr>
            <p:cNvGrpSpPr/>
            <p:nvPr/>
          </p:nvGrpSpPr>
          <p:grpSpPr>
            <a:xfrm>
              <a:off x="540002" y="1555200"/>
              <a:ext cx="3610795" cy="1320000"/>
              <a:chOff x="540002" y="1555200"/>
              <a:chExt cx="3610795" cy="1320000"/>
            </a:xfrm>
          </p:grpSpPr>
          <p:sp>
            <p:nvSpPr>
              <p:cNvPr id="28" name="Rechteck 28">
                <a:extLst>
                  <a:ext uri="{FF2B5EF4-FFF2-40B4-BE49-F238E27FC236}">
                    <a16:creationId xmlns:a16="http://schemas.microsoft.com/office/drawing/2014/main" id="{D3CDFFBA-6916-4552-95F2-20E314B7C022}"/>
                  </a:ext>
                </a:extLst>
              </p:cNvPr>
              <p:cNvSpPr/>
              <p:nvPr/>
            </p:nvSpPr>
            <p:spPr bwMode="gray">
              <a:xfrm>
                <a:off x="540002" y="1555200"/>
                <a:ext cx="3610794" cy="1320000"/>
              </a:xfrm>
              <a:prstGeom prst="rect">
                <a:avLst/>
              </a:prstGeom>
              <a:blipFill dpi="0"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Rectangle 19">
                <a:extLst>
                  <a:ext uri="{FF2B5EF4-FFF2-40B4-BE49-F238E27FC236}">
                    <a16:creationId xmlns:a16="http://schemas.microsoft.com/office/drawing/2014/main" id="{35FD94CC-4234-49DA-B4B3-F067730749AE}"/>
                  </a:ext>
                </a:extLst>
              </p:cNvPr>
              <p:cNvSpPr>
                <a:spLocks noChangeArrowheads="1"/>
              </p:cNvSpPr>
              <p:nvPr/>
            </p:nvSpPr>
            <p:spPr bwMode="gray">
              <a:xfrm>
                <a:off x="540002" y="2514837"/>
                <a:ext cx="3610795"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Manufacturing</a:t>
                </a:r>
              </a:p>
            </p:txBody>
          </p:sp>
        </p:grpSp>
        <p:grpSp>
          <p:nvGrpSpPr>
            <p:cNvPr id="10" name="Gruppieren 11">
              <a:extLst>
                <a:ext uri="{FF2B5EF4-FFF2-40B4-BE49-F238E27FC236}">
                  <a16:creationId xmlns:a16="http://schemas.microsoft.com/office/drawing/2014/main" id="{932B47BD-56B2-4DE6-8318-A96D37DB63BB}"/>
                </a:ext>
              </a:extLst>
            </p:cNvPr>
            <p:cNvGrpSpPr/>
            <p:nvPr/>
          </p:nvGrpSpPr>
          <p:grpSpPr>
            <a:xfrm>
              <a:off x="8038806" y="3019200"/>
              <a:ext cx="3609371" cy="1319999"/>
              <a:chOff x="8038806" y="3019200"/>
              <a:chExt cx="3609371" cy="1319999"/>
            </a:xfrm>
          </p:grpSpPr>
          <p:sp>
            <p:nvSpPr>
              <p:cNvPr id="26" name="Rechteck 26">
                <a:extLst>
                  <a:ext uri="{FF2B5EF4-FFF2-40B4-BE49-F238E27FC236}">
                    <a16:creationId xmlns:a16="http://schemas.microsoft.com/office/drawing/2014/main" id="{177076D6-9082-4F21-AAAD-92927CB3CF74}"/>
                  </a:ext>
                </a:extLst>
              </p:cNvPr>
              <p:cNvSpPr/>
              <p:nvPr/>
            </p:nvSpPr>
            <p:spPr bwMode="gray">
              <a:xfrm flipH="1">
                <a:off x="8038806" y="3019200"/>
                <a:ext cx="3609370" cy="1319999"/>
              </a:xfrm>
              <a:prstGeom prst="rect">
                <a:avLst/>
              </a:prstGeom>
              <a:blipFill dpi="0" rotWithShape="1">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19">
                <a:extLst>
                  <a:ext uri="{FF2B5EF4-FFF2-40B4-BE49-F238E27FC236}">
                    <a16:creationId xmlns:a16="http://schemas.microsoft.com/office/drawing/2014/main" id="{03A0555C-DF5B-47F9-B0DA-995F0033FDC7}"/>
                  </a:ext>
                </a:extLst>
              </p:cNvPr>
              <p:cNvSpPr>
                <a:spLocks noChangeArrowheads="1"/>
              </p:cNvSpPr>
              <p:nvPr/>
            </p:nvSpPr>
            <p:spPr bwMode="gray">
              <a:xfrm>
                <a:off x="8038809" y="3978836"/>
                <a:ext cx="3609368"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Transportation &amp; logistics</a:t>
                </a:r>
              </a:p>
            </p:txBody>
          </p:sp>
        </p:grpSp>
        <p:grpSp>
          <p:nvGrpSpPr>
            <p:cNvPr id="11" name="Gruppieren 10">
              <a:extLst>
                <a:ext uri="{FF2B5EF4-FFF2-40B4-BE49-F238E27FC236}">
                  <a16:creationId xmlns:a16="http://schemas.microsoft.com/office/drawing/2014/main" id="{EDABA280-D802-4A32-BDE1-D50F90F7BF15}"/>
                </a:ext>
              </a:extLst>
            </p:cNvPr>
            <p:cNvGrpSpPr/>
            <p:nvPr/>
          </p:nvGrpSpPr>
          <p:grpSpPr>
            <a:xfrm>
              <a:off x="4289404" y="3019200"/>
              <a:ext cx="3611558" cy="1319999"/>
              <a:chOff x="4289404" y="3019200"/>
              <a:chExt cx="3611558" cy="1319999"/>
            </a:xfrm>
          </p:grpSpPr>
          <p:sp>
            <p:nvSpPr>
              <p:cNvPr id="24" name="Rechteck 24">
                <a:extLst>
                  <a:ext uri="{FF2B5EF4-FFF2-40B4-BE49-F238E27FC236}">
                    <a16:creationId xmlns:a16="http://schemas.microsoft.com/office/drawing/2014/main" id="{93B6329E-2B80-43F6-8114-740CE07926AB}"/>
                  </a:ext>
                </a:extLst>
              </p:cNvPr>
              <p:cNvSpPr/>
              <p:nvPr/>
            </p:nvSpPr>
            <p:spPr bwMode="gray">
              <a:xfrm>
                <a:off x="4289404" y="3019200"/>
                <a:ext cx="3611558" cy="1319999"/>
              </a:xfrm>
              <a:prstGeom prst="rect">
                <a:avLst/>
              </a:prstGeom>
              <a:blipFill dpi="0" rotWithShape="1">
                <a:blip r:embed="rId9" cstate="screen">
                  <a:extLst>
                    <a:ext uri="{28A0092B-C50C-407E-A947-70E740481C1C}">
                      <a14:useLocalDpi xmlns:a14="http://schemas.microsoft.com/office/drawing/2010/main"/>
                    </a:ext>
                  </a:extLst>
                </a:blip>
                <a:srcRect/>
                <a:stretch>
                  <a:fillRect l="270"/>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ectangle 19">
                <a:extLst>
                  <a:ext uri="{FF2B5EF4-FFF2-40B4-BE49-F238E27FC236}">
                    <a16:creationId xmlns:a16="http://schemas.microsoft.com/office/drawing/2014/main" id="{C6942C45-850D-4D9F-B83E-4A03CD133930}"/>
                  </a:ext>
                </a:extLst>
              </p:cNvPr>
              <p:cNvSpPr>
                <a:spLocks noChangeArrowheads="1"/>
              </p:cNvSpPr>
              <p:nvPr/>
            </p:nvSpPr>
            <p:spPr bwMode="gray">
              <a:xfrm>
                <a:off x="4301415" y="3978836"/>
                <a:ext cx="3598784"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Wholesale distribution</a:t>
                </a:r>
              </a:p>
            </p:txBody>
          </p:sp>
        </p:grpSp>
        <p:grpSp>
          <p:nvGrpSpPr>
            <p:cNvPr id="12" name="Gruppieren 9">
              <a:extLst>
                <a:ext uri="{FF2B5EF4-FFF2-40B4-BE49-F238E27FC236}">
                  <a16:creationId xmlns:a16="http://schemas.microsoft.com/office/drawing/2014/main" id="{2790B696-2B3A-43A2-B613-FD8A88257C90}"/>
                </a:ext>
              </a:extLst>
            </p:cNvPr>
            <p:cNvGrpSpPr/>
            <p:nvPr/>
          </p:nvGrpSpPr>
          <p:grpSpPr>
            <a:xfrm>
              <a:off x="540001" y="3019200"/>
              <a:ext cx="3610795" cy="1319999"/>
              <a:chOff x="540001" y="3019200"/>
              <a:chExt cx="3610795" cy="1319999"/>
            </a:xfrm>
          </p:grpSpPr>
          <p:sp>
            <p:nvSpPr>
              <p:cNvPr id="22" name="Rechteck 22">
                <a:extLst>
                  <a:ext uri="{FF2B5EF4-FFF2-40B4-BE49-F238E27FC236}">
                    <a16:creationId xmlns:a16="http://schemas.microsoft.com/office/drawing/2014/main" id="{AF4FB23D-F88A-477F-A007-A1F529AF09E2}"/>
                  </a:ext>
                </a:extLst>
              </p:cNvPr>
              <p:cNvSpPr/>
              <p:nvPr/>
            </p:nvSpPr>
            <p:spPr bwMode="gray">
              <a:xfrm>
                <a:off x="540001" y="3019200"/>
                <a:ext cx="3610795" cy="1319998"/>
              </a:xfrm>
              <a:prstGeom prst="rect">
                <a:avLst/>
              </a:prstGeom>
              <a:blipFill dpi="0" rotWithShape="1">
                <a:blip r:embed="rId10" cstate="print">
                  <a:extLst>
                    <a:ext uri="{28A0092B-C50C-407E-A947-70E740481C1C}">
                      <a14:useLocalDpi xmlns:a14="http://schemas.microsoft.com/office/drawing/2010/main"/>
                    </a:ext>
                  </a:extLst>
                </a:blip>
                <a:srcRect/>
                <a:stretch>
                  <a:fillRect/>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19">
                <a:extLst>
                  <a:ext uri="{FF2B5EF4-FFF2-40B4-BE49-F238E27FC236}">
                    <a16:creationId xmlns:a16="http://schemas.microsoft.com/office/drawing/2014/main" id="{D674758E-ACAC-4F9E-AF0C-D7CA93FC6238}"/>
                  </a:ext>
                </a:extLst>
              </p:cNvPr>
              <p:cNvSpPr>
                <a:spLocks noChangeArrowheads="1"/>
              </p:cNvSpPr>
              <p:nvPr/>
            </p:nvSpPr>
            <p:spPr bwMode="gray">
              <a:xfrm>
                <a:off x="540002" y="3978836"/>
                <a:ext cx="3610794"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Automotive</a:t>
                </a:r>
              </a:p>
            </p:txBody>
          </p:sp>
        </p:grpSp>
        <p:grpSp>
          <p:nvGrpSpPr>
            <p:cNvPr id="13" name="Gruppieren 6">
              <a:extLst>
                <a:ext uri="{FF2B5EF4-FFF2-40B4-BE49-F238E27FC236}">
                  <a16:creationId xmlns:a16="http://schemas.microsoft.com/office/drawing/2014/main" id="{26D1F2EB-8CED-4CBD-93CA-4DB2D536E795}"/>
                </a:ext>
              </a:extLst>
            </p:cNvPr>
            <p:cNvGrpSpPr/>
            <p:nvPr/>
          </p:nvGrpSpPr>
          <p:grpSpPr>
            <a:xfrm>
              <a:off x="8038808" y="4484009"/>
              <a:ext cx="3610793" cy="1319190"/>
              <a:chOff x="8038808" y="4484009"/>
              <a:chExt cx="3610793" cy="1319190"/>
            </a:xfrm>
          </p:grpSpPr>
          <p:sp>
            <p:nvSpPr>
              <p:cNvPr id="20" name="Rechteck 20">
                <a:extLst>
                  <a:ext uri="{FF2B5EF4-FFF2-40B4-BE49-F238E27FC236}">
                    <a16:creationId xmlns:a16="http://schemas.microsoft.com/office/drawing/2014/main" id="{BCA46C0F-31E3-4701-958A-432FAE2AE5F6}"/>
                  </a:ext>
                </a:extLst>
              </p:cNvPr>
              <p:cNvSpPr/>
              <p:nvPr/>
            </p:nvSpPr>
            <p:spPr bwMode="gray">
              <a:xfrm flipH="1">
                <a:off x="8039856" y="4484009"/>
                <a:ext cx="3609745" cy="1319190"/>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w="12700" cap="flat" cmpd="sng" algn="ctr">
                <a:noFill/>
                <a:prstDash val="solid"/>
              </a:ln>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F4E1B70-402E-4B0B-BAAE-F121043D2CDE}"/>
                  </a:ext>
                </a:extLst>
              </p:cNvPr>
              <p:cNvSpPr>
                <a:spLocks noChangeArrowheads="1"/>
              </p:cNvSpPr>
              <p:nvPr/>
            </p:nvSpPr>
            <p:spPr bwMode="gray">
              <a:xfrm>
                <a:off x="8038808" y="5442836"/>
                <a:ext cx="3609368"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Food and beverage</a:t>
                </a:r>
              </a:p>
            </p:txBody>
          </p:sp>
        </p:grpSp>
        <p:grpSp>
          <p:nvGrpSpPr>
            <p:cNvPr id="14" name="Gruppieren 7">
              <a:extLst>
                <a:ext uri="{FF2B5EF4-FFF2-40B4-BE49-F238E27FC236}">
                  <a16:creationId xmlns:a16="http://schemas.microsoft.com/office/drawing/2014/main" id="{67A469D4-81C6-4EFB-9D89-5EE5989310E2}"/>
                </a:ext>
              </a:extLst>
            </p:cNvPr>
            <p:cNvGrpSpPr/>
            <p:nvPr/>
          </p:nvGrpSpPr>
          <p:grpSpPr>
            <a:xfrm>
              <a:off x="4300366" y="4484009"/>
              <a:ext cx="3600596" cy="1319190"/>
              <a:chOff x="4300366" y="4484009"/>
              <a:chExt cx="3600596" cy="1319190"/>
            </a:xfrm>
          </p:grpSpPr>
          <p:sp>
            <p:nvSpPr>
              <p:cNvPr id="18" name="Rechteck 18">
                <a:extLst>
                  <a:ext uri="{FF2B5EF4-FFF2-40B4-BE49-F238E27FC236}">
                    <a16:creationId xmlns:a16="http://schemas.microsoft.com/office/drawing/2014/main" id="{22D81C35-4B97-495F-872B-2A51B3EF73E1}"/>
                  </a:ext>
                </a:extLst>
              </p:cNvPr>
              <p:cNvSpPr/>
              <p:nvPr/>
            </p:nvSpPr>
            <p:spPr bwMode="gray">
              <a:xfrm>
                <a:off x="4301414" y="4484009"/>
                <a:ext cx="3599548" cy="1319190"/>
              </a:xfrm>
              <a:prstGeom prst="rect">
                <a:avLst/>
              </a:prstGeom>
              <a:blipFill dpi="0" rotWithShape="1">
                <a:blip r:embed="rId12" cstate="screen">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ln>
              <a:effectLst>
                <a:innerShdw blurRad="850900">
                  <a:prstClr val="black">
                    <a:alpha val="14000"/>
                  </a:prstClr>
                </a:innerShdw>
              </a:effectLst>
            </p:spPr>
            <p:txBody>
              <a:bodyPr rtlCol="0" anchor="ctr"/>
              <a:lstStyle/>
              <a:p>
                <a:pPr marL="0" marR="0" lvl="0" indent="0" algn="ctr" defTabSz="914309"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Rectangle 19">
                <a:extLst>
                  <a:ext uri="{FF2B5EF4-FFF2-40B4-BE49-F238E27FC236}">
                    <a16:creationId xmlns:a16="http://schemas.microsoft.com/office/drawing/2014/main" id="{37F7F9F8-8BEA-4BC8-914A-8601C7E7930A}"/>
                  </a:ext>
                </a:extLst>
              </p:cNvPr>
              <p:cNvSpPr>
                <a:spLocks noChangeArrowheads="1"/>
              </p:cNvSpPr>
              <p:nvPr/>
            </p:nvSpPr>
            <p:spPr bwMode="gray">
              <a:xfrm>
                <a:off x="4300366" y="5442836"/>
                <a:ext cx="3599833"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pharma</a:t>
                </a:r>
              </a:p>
            </p:txBody>
          </p:sp>
        </p:grpSp>
        <p:grpSp>
          <p:nvGrpSpPr>
            <p:cNvPr id="15" name="Gruppieren 8">
              <a:extLst>
                <a:ext uri="{FF2B5EF4-FFF2-40B4-BE49-F238E27FC236}">
                  <a16:creationId xmlns:a16="http://schemas.microsoft.com/office/drawing/2014/main" id="{62BE2D79-A627-477A-A041-7F72BC2A14F5}"/>
                </a:ext>
              </a:extLst>
            </p:cNvPr>
            <p:cNvGrpSpPr/>
            <p:nvPr/>
          </p:nvGrpSpPr>
          <p:grpSpPr>
            <a:xfrm>
              <a:off x="540001" y="4484009"/>
              <a:ext cx="3610794" cy="1319190"/>
              <a:chOff x="540001" y="4484009"/>
              <a:chExt cx="3610794" cy="1319190"/>
            </a:xfrm>
          </p:grpSpPr>
          <p:sp>
            <p:nvSpPr>
              <p:cNvPr id="16" name="Rechteck 16">
                <a:extLst>
                  <a:ext uri="{FF2B5EF4-FFF2-40B4-BE49-F238E27FC236}">
                    <a16:creationId xmlns:a16="http://schemas.microsoft.com/office/drawing/2014/main" id="{0A9BEE26-AC0C-416C-A725-EEE890407141}"/>
                  </a:ext>
                </a:extLst>
              </p:cNvPr>
              <p:cNvSpPr/>
              <p:nvPr/>
            </p:nvSpPr>
            <p:spPr bwMode="gray">
              <a:xfrm>
                <a:off x="540001" y="4484009"/>
                <a:ext cx="3610794" cy="1319190"/>
              </a:xfrm>
              <a:prstGeom prst="rect">
                <a:avLst/>
              </a:prstGeom>
              <a:blipFill dpi="0" rotWithShape="1">
                <a:blip r:embed="rId14" cstate="print">
                  <a:extLst>
                    <a:ext uri="{BEBA8EAE-BF5A-486C-A8C5-ECC9F3942E4B}">
                      <a14:imgProps xmlns:a14="http://schemas.microsoft.com/office/drawing/2010/main">
                        <a14:imgLayer r:embed="rId15">
                          <a14:imgEffect>
                            <a14:colorTemperature colorTemp="4700"/>
                          </a14:imgEffect>
                        </a14:imgLayer>
                      </a14:imgProps>
                    </a:ext>
                    <a:ext uri="{28A0092B-C50C-407E-A947-70E740481C1C}">
                      <a14:useLocalDpi xmlns:a14="http://schemas.microsoft.com/office/drawing/2010/main"/>
                    </a:ext>
                  </a:extLst>
                </a:blip>
                <a:srcRect/>
                <a:stretch>
                  <a:fillRect/>
                </a:stretch>
              </a:blipFill>
              <a:ln w="12700" algn="ctr">
                <a:noFill/>
                <a:miter lim="800000"/>
                <a:headEnd/>
                <a:tailEnd/>
              </a:ln>
              <a:effectLst/>
            </p:spPr>
            <p:txBody>
              <a:bodyPr lIns="288000" tIns="0" rIns="0" bIns="0" anchor="ctr"/>
              <a:lstStyle/>
              <a:p>
                <a:pPr marL="0" marR="0" lvl="0" indent="0" defTabSz="801688"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Calibri"/>
                  <a:cs typeface="Arial" charset="0"/>
                </a:endParaRPr>
              </a:p>
            </p:txBody>
          </p:sp>
          <p:sp>
            <p:nvSpPr>
              <p:cNvPr id="17" name="Rectangle 19">
                <a:extLst>
                  <a:ext uri="{FF2B5EF4-FFF2-40B4-BE49-F238E27FC236}">
                    <a16:creationId xmlns:a16="http://schemas.microsoft.com/office/drawing/2014/main" id="{4F7439A4-C469-4079-B432-DEB5B3D4383B}"/>
                  </a:ext>
                </a:extLst>
              </p:cNvPr>
              <p:cNvSpPr>
                <a:spLocks noChangeArrowheads="1"/>
              </p:cNvSpPr>
              <p:nvPr/>
            </p:nvSpPr>
            <p:spPr bwMode="gray">
              <a:xfrm>
                <a:off x="540001" y="5442836"/>
                <a:ext cx="3610794" cy="360363"/>
              </a:xfrm>
              <a:prstGeom prst="rect">
                <a:avLst/>
              </a:prstGeom>
              <a:solidFill>
                <a:srgbClr val="00DC00">
                  <a:alpha val="75000"/>
                </a:srgbClr>
              </a:solidFill>
              <a:ln w="12700">
                <a:noFill/>
                <a:miter lim="800000"/>
                <a:headEnd/>
                <a:tailEnd/>
              </a:ln>
              <a:effectLst/>
            </p:spPr>
            <p:txBody>
              <a:bodyPr lIns="108000" tIns="72000" rIns="108000" bIns="72000" anchor="ctr"/>
              <a:lstStyle/>
              <a:p>
                <a:pPr marL="0" marR="0" lvl="0" indent="0" defTabSz="801688" eaLnBrk="0" fontAlgn="base" latinLnBrk="0" hangingPunct="0">
                  <a:lnSpc>
                    <a:spcPct val="100000"/>
                  </a:lnSpc>
                  <a:spcBef>
                    <a:spcPct val="0"/>
                  </a:spcBef>
                  <a:spcAft>
                    <a:spcPct val="0"/>
                  </a:spcAft>
                  <a:buClrTx/>
                  <a:buSzTx/>
                  <a:buFontTx/>
                  <a:buNone/>
                  <a:tabLst/>
                  <a:defRPr/>
                </a:pPr>
                <a:r>
                  <a:rPr kumimoji="0" lang="en-US" sz="1800" b="0" i="0" u="none" strike="noStrike" kern="0" cap="all" spc="0" normalizeH="0" baseline="0" noProof="0" dirty="0">
                    <a:ln>
                      <a:noFill/>
                    </a:ln>
                    <a:solidFill>
                      <a:srgbClr val="FFFFFF"/>
                    </a:solidFill>
                    <a:effectLst/>
                    <a:uLnTx/>
                    <a:uFillTx/>
                    <a:latin typeface="Calibri"/>
                    <a:cs typeface="Arial" charset="0"/>
                  </a:rPr>
                  <a:t>retail</a:t>
                </a:r>
              </a:p>
            </p:txBody>
          </p:sp>
        </p:grpSp>
      </p:grpSp>
    </p:spTree>
    <p:extLst>
      <p:ext uri="{BB962C8B-B14F-4D97-AF65-F5344CB8AC3E}">
        <p14:creationId xmlns:p14="http://schemas.microsoft.com/office/powerpoint/2010/main" val="64610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12737"/>
            <a:ext cx="9677400" cy="701675"/>
          </a:xfrm>
        </p:spPr>
        <p:txBody>
          <a:bodyPr/>
          <a:lstStyle/>
          <a:p>
            <a:r>
              <a:rPr lang="en-US" dirty="0">
                <a:solidFill>
                  <a:schemeClr val="tx2"/>
                </a:solidFill>
              </a:rPr>
              <a:t>Key Questions to uncover needs</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904958881"/>
              </p:ext>
            </p:extLst>
          </p:nvPr>
        </p:nvGraphicFramePr>
        <p:xfrm>
          <a:off x="2152650" y="1279525"/>
          <a:ext cx="7886700" cy="526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580185"/>
      </p:ext>
    </p:extLst>
  </p:cSld>
  <p:clrMapOvr>
    <a:masterClrMapping/>
  </p:clrMapOvr>
</p:sld>
</file>

<file path=ppt/theme/theme1.xml><?xml version="1.0" encoding="utf-8"?>
<a:theme xmlns:a="http://schemas.openxmlformats.org/drawingml/2006/main" name="Global">
  <a:themeElements>
    <a:clrScheme name="Global 2">
      <a:dk1>
        <a:srgbClr val="51534A"/>
      </a:dk1>
      <a:lt1>
        <a:sysClr val="window" lastClr="FFFFFF"/>
      </a:lt1>
      <a:dk2>
        <a:srgbClr val="2E3456"/>
      </a:dk2>
      <a:lt2>
        <a:srgbClr val="E7E6E6"/>
      </a:lt2>
      <a:accent1>
        <a:srgbClr val="41A940"/>
      </a:accent1>
      <a:accent2>
        <a:srgbClr val="00A4CF"/>
      </a:accent2>
      <a:accent3>
        <a:srgbClr val="51534A"/>
      </a:accent3>
      <a:accent4>
        <a:srgbClr val="8E8A86"/>
      </a:accent4>
      <a:accent5>
        <a:srgbClr val="CBCBC9"/>
      </a:accent5>
      <a:accent6>
        <a:srgbClr val="EEEEED"/>
      </a:accent6>
      <a:hlink>
        <a:srgbClr val="4178BE"/>
      </a:hlink>
      <a:folHlink>
        <a:srgbClr val="4178BE"/>
      </a:folHlink>
    </a:clrScheme>
    <a:fontScheme name="Sag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4"/>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81E29A2-1F45-4EF4-9198-633BD3794DF4}" vid="{013C412F-4D8D-4D09-B36F-15C7E3976DED}"/>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9">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10230</TotalTime>
  <Words>1618</Words>
  <Application>Microsoft Office PowerPoint</Application>
  <PresentationFormat>Widescreen</PresentationFormat>
  <Paragraphs>324</Paragraphs>
  <Slides>19</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Bebas Neue</vt:lpstr>
      <vt:lpstr>Calibri</vt:lpstr>
      <vt:lpstr>Calibri Light</vt:lpstr>
      <vt:lpstr>Lucida Grande</vt:lpstr>
      <vt:lpstr>Open Sans Condensed</vt:lpstr>
      <vt:lpstr>Open Sans Light</vt:lpstr>
      <vt:lpstr>Wingdings</vt:lpstr>
      <vt:lpstr>Global</vt:lpstr>
      <vt:lpstr>1_Office Theme</vt:lpstr>
      <vt:lpstr>ProcessWeaver  Sales Training </vt:lpstr>
      <vt:lpstr>PowerPoint Presentation</vt:lpstr>
      <vt:lpstr>   </vt:lpstr>
      <vt:lpstr>PowerPoint Presentation</vt:lpstr>
      <vt:lpstr>PowerPoint Presentation</vt:lpstr>
      <vt:lpstr>ProcessWeaver Demo</vt:lpstr>
      <vt:lpstr>PowerPoint Presentation</vt:lpstr>
      <vt:lpstr>Target customers</vt:lpstr>
      <vt:lpstr>Key Questions to uncover needs</vt:lpstr>
      <vt:lpstr>Customer Value Proposition</vt:lpstr>
      <vt:lpstr>Customer Value Proposition</vt:lpstr>
      <vt:lpstr>PowerPoint Presentation</vt:lpstr>
      <vt:lpstr>PowerPoint Presentation</vt:lpstr>
      <vt:lpstr>PowerPoint Presentation</vt:lpstr>
      <vt:lpstr>Implementation and Support</vt:lpstr>
      <vt:lpstr>On-Going Support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appears here</dc:title>
  <dc:creator>Corder, Chris</dc:creator>
  <cp:lastModifiedBy>Corder, Chris</cp:lastModifiedBy>
  <cp:revision>578</cp:revision>
  <cp:lastPrinted>2016-10-12T12:20:17Z</cp:lastPrinted>
  <dcterms:created xsi:type="dcterms:W3CDTF">2015-08-26T21:58:00Z</dcterms:created>
  <dcterms:modified xsi:type="dcterms:W3CDTF">2019-06-11T00:30:27Z</dcterms:modified>
</cp:coreProperties>
</file>